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705" r:id="rId5"/>
    <p:sldMasterId id="2147483714" r:id="rId6"/>
    <p:sldMasterId id="2147483723" r:id="rId7"/>
  </p:sldMasterIdLst>
  <p:notesMasterIdLst>
    <p:notesMasterId r:id="rId73"/>
  </p:notesMasterIdLst>
  <p:handoutMasterIdLst>
    <p:handoutMasterId r:id="rId74"/>
  </p:handoutMasterIdLst>
  <p:sldIdLst>
    <p:sldId id="578" r:id="rId8"/>
    <p:sldId id="567" r:id="rId9"/>
    <p:sldId id="385" r:id="rId10"/>
    <p:sldId id="575" r:id="rId11"/>
    <p:sldId id="576" r:id="rId12"/>
    <p:sldId id="577" r:id="rId13"/>
    <p:sldId id="501" r:id="rId14"/>
    <p:sldId id="573" r:id="rId15"/>
    <p:sldId id="401" r:id="rId16"/>
    <p:sldId id="400" r:id="rId17"/>
    <p:sldId id="420" r:id="rId18"/>
    <p:sldId id="508" r:id="rId19"/>
    <p:sldId id="513" r:id="rId20"/>
    <p:sldId id="424" r:id="rId21"/>
    <p:sldId id="456" r:id="rId22"/>
    <p:sldId id="532" r:id="rId23"/>
    <p:sldId id="405" r:id="rId24"/>
    <p:sldId id="514" r:id="rId25"/>
    <p:sldId id="515" r:id="rId26"/>
    <p:sldId id="516" r:id="rId27"/>
    <p:sldId id="517" r:id="rId28"/>
    <p:sldId id="518" r:id="rId29"/>
    <p:sldId id="519" r:id="rId30"/>
    <p:sldId id="533" r:id="rId31"/>
    <p:sldId id="466" r:id="rId32"/>
    <p:sldId id="521" r:id="rId33"/>
    <p:sldId id="489" r:id="rId34"/>
    <p:sldId id="407" r:id="rId35"/>
    <p:sldId id="522" r:id="rId36"/>
    <p:sldId id="523" r:id="rId37"/>
    <p:sldId id="445" r:id="rId38"/>
    <p:sldId id="524" r:id="rId39"/>
    <p:sldId id="525" r:id="rId40"/>
    <p:sldId id="526" r:id="rId41"/>
    <p:sldId id="527" r:id="rId42"/>
    <p:sldId id="528" r:id="rId43"/>
    <p:sldId id="529" r:id="rId44"/>
    <p:sldId id="412" r:id="rId45"/>
    <p:sldId id="474" r:id="rId46"/>
    <p:sldId id="413" r:id="rId47"/>
    <p:sldId id="453" r:id="rId48"/>
    <p:sldId id="475" r:id="rId49"/>
    <p:sldId id="483" r:id="rId50"/>
    <p:sldId id="484" r:id="rId51"/>
    <p:sldId id="530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  <p:sldId id="542" r:id="rId61"/>
    <p:sldId id="543" r:id="rId62"/>
    <p:sldId id="544" r:id="rId63"/>
    <p:sldId id="545" r:id="rId64"/>
    <p:sldId id="546" r:id="rId65"/>
    <p:sldId id="547" r:id="rId66"/>
    <p:sldId id="548" r:id="rId67"/>
    <p:sldId id="549" r:id="rId68"/>
    <p:sldId id="550" r:id="rId69"/>
    <p:sldId id="473" r:id="rId70"/>
    <p:sldId id="418" r:id="rId71"/>
    <p:sldId id="309" r:id="rId7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Kim" initials="SK" lastIdx="0" clrIdx="0">
    <p:extLst>
      <p:ext uri="{19B8F6BF-5375-455C-9EA6-DF929625EA0E}">
        <p15:presenceInfo xmlns:p15="http://schemas.microsoft.com/office/powerpoint/2012/main" userId="S-1-5-21-1164127803-1809399719-1542849698-36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62851"/>
    <a:srgbClr val="172E6B"/>
    <a:srgbClr val="304559"/>
    <a:srgbClr val="0E7BBA"/>
    <a:srgbClr val="0D4296"/>
    <a:srgbClr val="D07634"/>
    <a:srgbClr val="EEEEEE"/>
    <a:srgbClr val="FBFBFB"/>
    <a:srgbClr val="8E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9038" autoAdjust="0"/>
  </p:normalViewPr>
  <p:slideViewPr>
    <p:cSldViewPr snapToGrid="0">
      <p:cViewPr varScale="1">
        <p:scale>
          <a:sx n="115" d="100"/>
          <a:sy n="115" d="100"/>
        </p:scale>
        <p:origin x="1116" y="120"/>
      </p:cViewPr>
      <p:guideLst>
        <p:guide orient="horz" pos="2183"/>
        <p:guide pos="288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81664588366456E-2"/>
          <c:y val="5.7995318152798479E-2"/>
          <c:w val="0.59636154017057408"/>
          <c:h val="0.9110363907214300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B050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+mn-cs"/>
              </a:defRPr>
            </a:pPr>
            <a:r>
              <a:rPr lang="ko-KR" sz="1400" dirty="0">
                <a:solidFill>
                  <a:srgbClr val="00B050"/>
                </a:solidFill>
              </a:rPr>
              <a:t>국가별 </a:t>
            </a:r>
            <a:r>
              <a:rPr lang="en-US" sz="1400" dirty="0">
                <a:solidFill>
                  <a:srgbClr val="00B050"/>
                </a:solidFill>
              </a:rPr>
              <a:t>EDS </a:t>
            </a:r>
            <a:r>
              <a:rPr lang="ko-KR" sz="1400" dirty="0">
                <a:solidFill>
                  <a:srgbClr val="00B050"/>
                </a:solidFill>
              </a:rPr>
              <a:t>전세계 고객 현황</a:t>
            </a:r>
          </a:p>
        </c:rich>
      </c:tx>
      <c:layout>
        <c:manualLayout>
          <c:xMode val="edge"/>
          <c:yMode val="edge"/>
          <c:x val="0.30046265254415389"/>
          <c:y val="2.34434787429622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B050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943310683923176"/>
          <c:y val="0.15500738940262196"/>
          <c:w val="0.50612620449817536"/>
          <c:h val="0.728369736666752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F-4E98-959C-63F8E81A45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F-4E98-959C-63F8E81A45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9F-4E98-959C-63F8E81A45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9F-4E98-959C-63F8E81A45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9F-4E98-959C-63F8E81A45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9F-4E98-959C-63F8E81A45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9F-4E98-959C-63F8E81A45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9F-4E98-959C-63F8E81A459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9F-4E98-959C-63F8E81A459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9F-4E98-959C-63F8E81A459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19F-4E98-959C-63F8E81A459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19F-4E98-959C-63F8E81A459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19F-4E98-959C-63F8E81A459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19F-4E98-959C-63F8E81A459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19F-4E98-959C-63F8E81A459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19F-4E98-959C-63F8E81A459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9F-4E98-959C-63F8E81A459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9F-4E98-959C-63F8E81A459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9F-4E98-959C-63F8E81A459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9F-4E98-959C-63F8E81A459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9F-4E98-959C-63F8E81A459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9F-4E98-959C-63F8E81A459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9F-4E98-959C-63F8E81A459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9F-4E98-959C-63F8E81A459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9F-4E98-959C-63F8E81A459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9F-4E98-959C-63F8E81A459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9F-4E98-959C-63F8E81A459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9F-4E98-959C-63F8E81A4597}"/>
                </c:ext>
              </c:extLst>
            </c:dLbl>
            <c:dLbl>
              <c:idx val="15"/>
              <c:layout>
                <c:manualLayout>
                  <c:x val="-2.3697016212842249E-2"/>
                  <c:y val="4.0417943816671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odern H Medium" panose="020B0603000000020004" pitchFamily="50" charset="-127"/>
                      <a:ea typeface="Modern H Medium" panose="020B0603000000020004" pitchFamily="50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5107850417971254E-2"/>
                      <c:h val="0.11328063618480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719F-4E98-959C-63F8E81A459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Sheet1!$A$2:$A$17</c:f>
              <c:strCache>
                <c:ptCount val="16"/>
                <c:pt idx="0">
                  <c:v>USA</c:v>
                </c:pt>
                <c:pt idx="1">
                  <c:v>UK</c:v>
                </c:pt>
                <c:pt idx="2">
                  <c:v>Turkey</c:v>
                </c:pt>
                <c:pt idx="3">
                  <c:v>CROATIA/HRVATSKA</c:v>
                </c:pt>
                <c:pt idx="4">
                  <c:v>Germany</c:v>
                </c:pt>
                <c:pt idx="5">
                  <c:v>India</c:v>
                </c:pt>
                <c:pt idx="6">
                  <c:v>Korea</c:v>
                </c:pt>
                <c:pt idx="7">
                  <c:v>Australia</c:v>
                </c:pt>
                <c:pt idx="8">
                  <c:v>France</c:v>
                </c:pt>
                <c:pt idx="9">
                  <c:v>Thailand</c:v>
                </c:pt>
                <c:pt idx="10">
                  <c:v>China</c:v>
                </c:pt>
                <c:pt idx="11">
                  <c:v>Japan</c:v>
                </c:pt>
                <c:pt idx="12">
                  <c:v>Brazil</c:v>
                </c:pt>
                <c:pt idx="13">
                  <c:v>Iran</c:v>
                </c:pt>
                <c:pt idx="14">
                  <c:v>Argentina</c:v>
                </c:pt>
                <c:pt idx="15">
                  <c:v>etc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9812</c:v>
                </c:pt>
                <c:pt idx="1">
                  <c:v>358</c:v>
                </c:pt>
                <c:pt idx="2">
                  <c:v>287</c:v>
                </c:pt>
                <c:pt idx="3">
                  <c:v>170</c:v>
                </c:pt>
                <c:pt idx="4">
                  <c:v>128</c:v>
                </c:pt>
                <c:pt idx="5">
                  <c:v>122</c:v>
                </c:pt>
                <c:pt idx="6">
                  <c:v>113</c:v>
                </c:pt>
                <c:pt idx="7">
                  <c:v>109</c:v>
                </c:pt>
                <c:pt idx="8">
                  <c:v>95</c:v>
                </c:pt>
                <c:pt idx="9">
                  <c:v>89</c:v>
                </c:pt>
                <c:pt idx="10">
                  <c:v>76</c:v>
                </c:pt>
                <c:pt idx="11">
                  <c:v>63</c:v>
                </c:pt>
                <c:pt idx="12">
                  <c:v>62</c:v>
                </c:pt>
                <c:pt idx="13">
                  <c:v>54</c:v>
                </c:pt>
                <c:pt idx="14">
                  <c:v>52</c:v>
                </c:pt>
                <c:pt idx="15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19F-4E98-959C-63F8E81A4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dern H Medium" panose="020B0603000000020004" pitchFamily="50" charset="-127"/>
          <a:ea typeface="Modern H Medium" panose="020B0603000000020004" pitchFamily="50" charset="-127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+mn-cs"/>
              </a:defRPr>
            </a:pPr>
            <a:r>
              <a:rPr lang="ko-KR" sz="1400"/>
              <a:t>기관 유형별 </a:t>
            </a:r>
            <a:r>
              <a:rPr lang="en-US" sz="1400"/>
              <a:t>EDS </a:t>
            </a:r>
            <a:r>
              <a:rPr lang="ko-KR" sz="1400"/>
              <a:t>전세계 고객 현황</a:t>
            </a:r>
          </a:p>
        </c:rich>
      </c:tx>
      <c:layout>
        <c:manualLayout>
          <c:xMode val="edge"/>
          <c:yMode val="edge"/>
          <c:x val="0.22696238766129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시장별 EDS 고객 현황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0-4D3C-842D-C6025EF09C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80-4D3C-842D-C6025EF09C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80-4D3C-842D-C6025EF09C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80-4D3C-842D-C6025EF09CE1}"/>
              </c:ext>
            </c:extLst>
          </c:dPt>
          <c:dLbls>
            <c:dLbl>
              <c:idx val="1"/>
              <c:layout>
                <c:manualLayout>
                  <c:x val="1.2336571272073211E-7"/>
                  <c:y val="2.9692495630877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Modern H Medium" panose="020B0603000000020004" pitchFamily="50" charset="-127"/>
                      <a:ea typeface="Modern H Medium" panose="020B0603000000020004" pitchFamily="50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40889072018433"/>
                      <c:h val="0.18313770187097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80-4D3C-842D-C6025EF09CE1}"/>
                </c:ext>
              </c:extLst>
            </c:dLbl>
            <c:dLbl>
              <c:idx val="2"/>
              <c:layout>
                <c:manualLayout>
                  <c:x val="-2.3501168273299462E-2"/>
                  <c:y val="1.484616638106478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5833964554563"/>
                      <c:h val="0.1249116531355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80-4D3C-842D-C6025EF09CE1}"/>
                </c:ext>
              </c:extLst>
            </c:dLbl>
            <c:dLbl>
              <c:idx val="3"/>
              <c:layout>
                <c:manualLayout>
                  <c:x val="0.15956565954217886"/>
                  <c:y val="2.53310185702295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2"/>
                        </a:solidFill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+mn-cs"/>
                      </a:defRPr>
                    </a:pPr>
                    <a:fld id="{3035849F-0D62-4E74-A01F-72E5507607EA}" type="CATEGORYNAME">
                      <a:rPr lang="en-US" altLang="ko-KR"/>
                      <a:pPr>
                        <a:defRPr/>
                      </a:pPr>
                      <a:t>[범주 이름]</a:t>
                    </a:fld>
                    <a:r>
                      <a:rPr lang="en-US"/>
                      <a:t>
</a:t>
                    </a:r>
                    <a:fld id="{403FB35E-E820-4C40-81FD-12B9F8E6A9A3}" type="PERCENTAGE">
                      <a:rPr lang="en-US" altLang="ko-KR"/>
                      <a:pPr>
                        <a:defRPr/>
                      </a:pPr>
                      <a:t>[백분율]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latin typeface="Modern H Medium" panose="020B0603000000020004" pitchFamily="50" charset="-127"/>
                      <a:ea typeface="Modern H Medium" panose="020B0603000000020004" pitchFamily="50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08157436469646"/>
                      <c:h val="0.116814091865033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80-4D3C-842D-C6025EF09CE1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Modern H Medium" panose="020B0603000000020004" pitchFamily="50" charset="-127"/>
                    <a:ea typeface="Modern H Medium" panose="020B060300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Academic</c:v>
                </c:pt>
                <c:pt idx="1">
                  <c:v>K-12/Public Library</c:v>
                </c:pt>
                <c:pt idx="2">
                  <c:v>Bio-Medical</c:v>
                </c:pt>
                <c:pt idx="3">
                  <c:v>Corporate/Military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7964</c:v>
                </c:pt>
                <c:pt idx="1">
                  <c:v>3175</c:v>
                </c:pt>
                <c:pt idx="2">
                  <c:v>1056</c:v>
                </c:pt>
                <c:pt idx="3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80-4D3C-842D-C6025EF09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2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accent2"/>
          </a:solidFill>
          <a:latin typeface="Modern H Medium" panose="020B0603000000020004" pitchFamily="50" charset="-127"/>
          <a:ea typeface="Modern H Medium" panose="020B0603000000020004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AB121-DF5B-48E2-BA05-4C6A35CAEFAD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A315A7F3-8F3B-412B-AFE5-445583FAD0D2}">
      <dgm:prSet phldrT="[Text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0" rIns="0"/>
        <a:lstStyle/>
        <a:p>
          <a:r>
            <a:rPr lang="en-US" sz="1700" b="1" dirty="0">
              <a:latin typeface="맑은 고딕" panose="020B0503020000020004" pitchFamily="50" charset="-127"/>
              <a:ea typeface="맑은 고딕" panose="020B0503020000020004" pitchFamily="50" charset="-127"/>
            </a:rPr>
            <a:t>Foundation Index</a:t>
          </a:r>
        </a:p>
      </dgm:t>
    </dgm:pt>
    <dgm:pt modelId="{9F73AAB8-6A06-474B-9C2D-7DB80161CBA2}" type="parTrans" cxnId="{D5DD6587-78C7-49BC-8F38-45F6608C9160}">
      <dgm:prSet/>
      <dgm:spPr/>
      <dgm:t>
        <a:bodyPr/>
        <a:lstStyle/>
        <a:p>
          <a:endParaRPr lang="en-US"/>
        </a:p>
      </dgm:t>
    </dgm:pt>
    <dgm:pt modelId="{A4B4C694-FF5C-4035-BAEF-0F5AA01B469D}" type="sibTrans" cxnId="{D5DD6587-78C7-49BC-8F38-45F6608C9160}">
      <dgm:prSet/>
      <dgm:spPr/>
      <dgm:t>
        <a:bodyPr/>
        <a:lstStyle/>
        <a:p>
          <a:endParaRPr lang="en-US" dirty="0"/>
        </a:p>
      </dgm:t>
    </dgm:pt>
    <dgm:pt modelId="{84070AE9-E386-49EC-A857-991FFFCACA9E}">
      <dgm:prSet phldrT="[Text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Partner Databases</a:t>
          </a:r>
        </a:p>
      </dgm:t>
    </dgm:pt>
    <dgm:pt modelId="{EBA7297E-EB65-4DD3-8B39-BB9A83AE7421}" type="parTrans" cxnId="{3800E2B4-CEEC-4082-B37E-FBCDB250CB87}">
      <dgm:prSet/>
      <dgm:spPr/>
      <dgm:t>
        <a:bodyPr/>
        <a:lstStyle/>
        <a:p>
          <a:endParaRPr lang="en-US"/>
        </a:p>
      </dgm:t>
    </dgm:pt>
    <dgm:pt modelId="{8408647D-22BA-40E5-8328-46D41E0B3293}" type="sibTrans" cxnId="{3800E2B4-CEEC-4082-B37E-FBCDB250CB87}">
      <dgm:prSet/>
      <dgm:spPr/>
      <dgm:t>
        <a:bodyPr/>
        <a:lstStyle/>
        <a:p>
          <a:endParaRPr lang="en-US" dirty="0"/>
        </a:p>
      </dgm:t>
    </dgm:pt>
    <dgm:pt modelId="{B51613B0-ECB7-4E4E-B092-8C70AA0E2731}">
      <dgm:prSet phldrT="[Text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맑은 고딕" panose="020B0503020000020004" pitchFamily="50" charset="-127"/>
              <a:ea typeface="맑은 고딕" panose="020B0503020000020004" pitchFamily="50" charset="-127"/>
            </a:rPr>
            <a:t>Base EDS Content</a:t>
          </a:r>
        </a:p>
      </dgm:t>
    </dgm:pt>
    <dgm:pt modelId="{5F1E4BEB-37C3-4C6E-8489-095E933B3CE5}" type="parTrans" cxnId="{8D6C1C9C-36CB-4E2C-8E4E-7756A94F4D87}">
      <dgm:prSet/>
      <dgm:spPr/>
      <dgm:t>
        <a:bodyPr/>
        <a:lstStyle/>
        <a:p>
          <a:endParaRPr lang="en-US"/>
        </a:p>
      </dgm:t>
    </dgm:pt>
    <dgm:pt modelId="{945194C1-E1F1-4176-9924-EE324ED48B9C}" type="sibTrans" cxnId="{8D6C1C9C-36CB-4E2C-8E4E-7756A94F4D87}">
      <dgm:prSet/>
      <dgm:spPr/>
      <dgm:t>
        <a:bodyPr/>
        <a:lstStyle/>
        <a:p>
          <a:endParaRPr lang="en-US"/>
        </a:p>
      </dgm:t>
    </dgm:pt>
    <dgm:pt modelId="{575FF6BE-7AB1-4B6D-9A73-21A505A43483}" type="pres">
      <dgm:prSet presAssocID="{AECAB121-DF5B-48E2-BA05-4C6A35CAEFAD}" presName="linearFlow" presStyleCnt="0">
        <dgm:presLayoutVars>
          <dgm:dir/>
          <dgm:resizeHandles val="exact"/>
        </dgm:presLayoutVars>
      </dgm:prSet>
      <dgm:spPr/>
    </dgm:pt>
    <dgm:pt modelId="{31EDF314-2E4A-4D9E-8AD2-9E977C95FCE0}" type="pres">
      <dgm:prSet presAssocID="{A315A7F3-8F3B-412B-AFE5-445583FAD0D2}" presName="node" presStyleLbl="node1" presStyleIdx="0" presStyleCnt="3" custScaleX="99283" custLinFactNeighborX="-14517" custLinFactNeighborY="-764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016192-15E9-42D2-A9CF-19C9737781EC}" type="pres">
      <dgm:prSet presAssocID="{A4B4C694-FF5C-4035-BAEF-0F5AA01B469D}" presName="spacerL" presStyleCnt="0"/>
      <dgm:spPr/>
    </dgm:pt>
    <dgm:pt modelId="{ED366612-595D-49A1-B2B5-73ECA5357C71}" type="pres">
      <dgm:prSet presAssocID="{A4B4C694-FF5C-4035-BAEF-0F5AA01B469D}" presName="sibTrans" presStyleLbl="sibTrans2D1" presStyleIdx="0" presStyleCnt="2" custLinFactY="-31765" custLinFactNeighborX="61774" custLinFactNeighborY="-100000"/>
      <dgm:spPr/>
      <dgm:t>
        <a:bodyPr/>
        <a:lstStyle/>
        <a:p>
          <a:pPr latinLnBrk="1"/>
          <a:endParaRPr lang="ko-KR" altLang="en-US"/>
        </a:p>
      </dgm:t>
    </dgm:pt>
    <dgm:pt modelId="{D3412904-D4F5-4434-B4DE-9B2253CC970A}" type="pres">
      <dgm:prSet presAssocID="{A4B4C694-FF5C-4035-BAEF-0F5AA01B469D}" presName="spacerR" presStyleCnt="0"/>
      <dgm:spPr/>
    </dgm:pt>
    <dgm:pt modelId="{30694C47-485F-44C4-BC28-AB95CF214291}" type="pres">
      <dgm:prSet presAssocID="{84070AE9-E386-49EC-A857-991FFFCACA9E}" presName="node" presStyleLbl="node1" presStyleIdx="1" presStyleCnt="3" custLinFactX="6599" custLinFactNeighborX="100000" custLinFactNeighborY="-764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070C6F-7422-4D83-8B29-863037B58C1C}" type="pres">
      <dgm:prSet presAssocID="{8408647D-22BA-40E5-8328-46D41E0B3293}" presName="spacerL" presStyleCnt="0"/>
      <dgm:spPr/>
    </dgm:pt>
    <dgm:pt modelId="{32A56852-AB0F-48D5-B05A-195534781B48}" type="pres">
      <dgm:prSet presAssocID="{8408647D-22BA-40E5-8328-46D41E0B3293}" presName="sibTrans" presStyleLbl="sibTrans2D1" presStyleIdx="1" presStyleCnt="2" custLinFactY="-31765" custLinFactNeighborX="93319" custLinFactNeighborY="-100000"/>
      <dgm:spPr/>
      <dgm:t>
        <a:bodyPr/>
        <a:lstStyle/>
        <a:p>
          <a:pPr latinLnBrk="1"/>
          <a:endParaRPr lang="ko-KR" altLang="en-US"/>
        </a:p>
      </dgm:t>
    </dgm:pt>
    <dgm:pt modelId="{9553E79F-E31E-4DFB-B052-E37F5A19BAC5}" type="pres">
      <dgm:prSet presAssocID="{8408647D-22BA-40E5-8328-46D41E0B3293}" presName="spacerR" presStyleCnt="0"/>
      <dgm:spPr/>
    </dgm:pt>
    <dgm:pt modelId="{7BAB4FF0-2BAD-49AD-9105-99A1211E54B5}" type="pres">
      <dgm:prSet presAssocID="{B51613B0-ECB7-4E4E-B092-8C70AA0E2731}" presName="node" presStyleLbl="node1" presStyleIdx="2" presStyleCnt="3" custLinFactNeighborX="-9874" custLinFactNeighborY="-764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2BA6148-B451-449A-8302-30EBC34B97C5}" type="presOf" srcId="{A315A7F3-8F3B-412B-AFE5-445583FAD0D2}" destId="{31EDF314-2E4A-4D9E-8AD2-9E977C95FCE0}" srcOrd="0" destOrd="0" presId="urn:microsoft.com/office/officeart/2005/8/layout/equation1"/>
    <dgm:cxn modelId="{8D6C1C9C-36CB-4E2C-8E4E-7756A94F4D87}" srcId="{AECAB121-DF5B-48E2-BA05-4C6A35CAEFAD}" destId="{B51613B0-ECB7-4E4E-B092-8C70AA0E2731}" srcOrd="2" destOrd="0" parTransId="{5F1E4BEB-37C3-4C6E-8489-095E933B3CE5}" sibTransId="{945194C1-E1F1-4176-9924-EE324ED48B9C}"/>
    <dgm:cxn modelId="{3800E2B4-CEEC-4082-B37E-FBCDB250CB87}" srcId="{AECAB121-DF5B-48E2-BA05-4C6A35CAEFAD}" destId="{84070AE9-E386-49EC-A857-991FFFCACA9E}" srcOrd="1" destOrd="0" parTransId="{EBA7297E-EB65-4DD3-8B39-BB9A83AE7421}" sibTransId="{8408647D-22BA-40E5-8328-46D41E0B3293}"/>
    <dgm:cxn modelId="{49B898D2-CE10-4DBF-9951-883769B6B6BB}" type="presOf" srcId="{84070AE9-E386-49EC-A857-991FFFCACA9E}" destId="{30694C47-485F-44C4-BC28-AB95CF214291}" srcOrd="0" destOrd="0" presId="urn:microsoft.com/office/officeart/2005/8/layout/equation1"/>
    <dgm:cxn modelId="{D5DD6587-78C7-49BC-8F38-45F6608C9160}" srcId="{AECAB121-DF5B-48E2-BA05-4C6A35CAEFAD}" destId="{A315A7F3-8F3B-412B-AFE5-445583FAD0D2}" srcOrd="0" destOrd="0" parTransId="{9F73AAB8-6A06-474B-9C2D-7DB80161CBA2}" sibTransId="{A4B4C694-FF5C-4035-BAEF-0F5AA01B469D}"/>
    <dgm:cxn modelId="{BD15F98E-E7CF-4EC2-A8A2-E2AA37391FD3}" type="presOf" srcId="{A4B4C694-FF5C-4035-BAEF-0F5AA01B469D}" destId="{ED366612-595D-49A1-B2B5-73ECA5357C71}" srcOrd="0" destOrd="0" presId="urn:microsoft.com/office/officeart/2005/8/layout/equation1"/>
    <dgm:cxn modelId="{29055778-764C-4948-8C41-027946E4FFA7}" type="presOf" srcId="{B51613B0-ECB7-4E4E-B092-8C70AA0E2731}" destId="{7BAB4FF0-2BAD-49AD-9105-99A1211E54B5}" srcOrd="0" destOrd="0" presId="urn:microsoft.com/office/officeart/2005/8/layout/equation1"/>
    <dgm:cxn modelId="{30985468-33DB-47F6-A44F-9782B4A7F240}" type="presOf" srcId="{8408647D-22BA-40E5-8328-46D41E0B3293}" destId="{32A56852-AB0F-48D5-B05A-195534781B48}" srcOrd="0" destOrd="0" presId="urn:microsoft.com/office/officeart/2005/8/layout/equation1"/>
    <dgm:cxn modelId="{E26AB00E-5083-43EB-AC71-1926EE665548}" type="presOf" srcId="{AECAB121-DF5B-48E2-BA05-4C6A35CAEFAD}" destId="{575FF6BE-7AB1-4B6D-9A73-21A505A43483}" srcOrd="0" destOrd="0" presId="urn:microsoft.com/office/officeart/2005/8/layout/equation1"/>
    <dgm:cxn modelId="{37499A1E-3892-4224-A272-5A98E4CA26FA}" type="presParOf" srcId="{575FF6BE-7AB1-4B6D-9A73-21A505A43483}" destId="{31EDF314-2E4A-4D9E-8AD2-9E977C95FCE0}" srcOrd="0" destOrd="0" presId="urn:microsoft.com/office/officeart/2005/8/layout/equation1"/>
    <dgm:cxn modelId="{BC637475-2868-475D-B191-BEAF47B49156}" type="presParOf" srcId="{575FF6BE-7AB1-4B6D-9A73-21A505A43483}" destId="{CF016192-15E9-42D2-A9CF-19C9737781EC}" srcOrd="1" destOrd="0" presId="urn:microsoft.com/office/officeart/2005/8/layout/equation1"/>
    <dgm:cxn modelId="{C9F16738-823A-4C05-9456-9A74A332B06C}" type="presParOf" srcId="{575FF6BE-7AB1-4B6D-9A73-21A505A43483}" destId="{ED366612-595D-49A1-B2B5-73ECA5357C71}" srcOrd="2" destOrd="0" presId="urn:microsoft.com/office/officeart/2005/8/layout/equation1"/>
    <dgm:cxn modelId="{8ED3AC3C-3E1C-44B2-8483-8C0FBAC076B1}" type="presParOf" srcId="{575FF6BE-7AB1-4B6D-9A73-21A505A43483}" destId="{D3412904-D4F5-4434-B4DE-9B2253CC970A}" srcOrd="3" destOrd="0" presId="urn:microsoft.com/office/officeart/2005/8/layout/equation1"/>
    <dgm:cxn modelId="{DDB463D5-C6FB-4CCC-B4B8-B222EDF5F66D}" type="presParOf" srcId="{575FF6BE-7AB1-4B6D-9A73-21A505A43483}" destId="{30694C47-485F-44C4-BC28-AB95CF214291}" srcOrd="4" destOrd="0" presId="urn:microsoft.com/office/officeart/2005/8/layout/equation1"/>
    <dgm:cxn modelId="{601EB73F-B5D3-49DE-B63B-4422680471FF}" type="presParOf" srcId="{575FF6BE-7AB1-4B6D-9A73-21A505A43483}" destId="{4C070C6F-7422-4D83-8B29-863037B58C1C}" srcOrd="5" destOrd="0" presId="urn:microsoft.com/office/officeart/2005/8/layout/equation1"/>
    <dgm:cxn modelId="{6032F026-9E3F-4987-AA1A-E846124A0901}" type="presParOf" srcId="{575FF6BE-7AB1-4B6D-9A73-21A505A43483}" destId="{32A56852-AB0F-48D5-B05A-195534781B48}" srcOrd="6" destOrd="0" presId="urn:microsoft.com/office/officeart/2005/8/layout/equation1"/>
    <dgm:cxn modelId="{6884F663-57E9-4FBC-9DEA-86385F48D9B5}" type="presParOf" srcId="{575FF6BE-7AB1-4B6D-9A73-21A505A43483}" destId="{9553E79F-E31E-4DFB-B052-E37F5A19BAC5}" srcOrd="7" destOrd="0" presId="urn:microsoft.com/office/officeart/2005/8/layout/equation1"/>
    <dgm:cxn modelId="{21097008-DE38-4F67-8414-1A31265B645A}" type="presParOf" srcId="{575FF6BE-7AB1-4B6D-9A73-21A505A43483}" destId="{7BAB4FF0-2BAD-49AD-9105-99A1211E54B5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EDB1B-6584-4B33-A3BB-58F97112B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E3ADFF9-3B7B-4034-A033-DCB6C80B75AC}">
      <dgm:prSet phldrT="[텍스트]" custT="1"/>
      <dgm:spPr/>
      <dgm:t>
        <a:bodyPr/>
        <a:lstStyle/>
        <a:p>
          <a:pPr latinLnBrk="1"/>
          <a:r>
            <a:rPr lang="ko-KR" alt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컨텐츠</a:t>
          </a:r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endParaRPr lang="en-US" altLang="ko-K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(Contents)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96AF889-2890-401A-92F9-A29D071C097F}" type="parTrans" cxnId="{A218C3B9-6AC6-4E96-94A6-A796E3CE5954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F7DA37D-BAAE-47AC-B257-A34FB66BD705}" type="sibTrans" cxnId="{A218C3B9-6AC6-4E96-94A6-A796E3CE5954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EB0710B-C715-4D9E-A0E4-BE0C94C77E0B}">
      <dgm:prSet phldrT="[텍스트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전자저널에서 학술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DB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까지 가장 광범위한 커버리지 제공</a:t>
          </a:r>
        </a:p>
      </dgm:t>
    </dgm:pt>
    <dgm:pt modelId="{68D54A8F-8A85-4970-BBF8-606DF66DA960}" type="parTrans" cxnId="{84D83398-F1C9-4F32-ACB5-3143D6406AD4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31D9F30-F221-4100-B3AC-DCE2254F7776}" type="sibTrans" cxnId="{84D83398-F1C9-4F32-ACB5-3143D6406AD4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7F84DE5-C404-4C88-A3F7-7D15E8B53429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기능</a:t>
          </a:r>
          <a:r>
            <a: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</a:p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(Function)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2AE3D9E-57FD-4B56-9A08-CF14A9377ABB}" type="parTrans" cxnId="{48F8F331-9B9C-4510-A186-E681244F3987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3DBAAC7-A3E3-4938-B4F0-F305D1335BDD}" type="sibTrans" cxnId="{48F8F331-9B9C-4510-A186-E681244F3987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BBD3BD7-3978-4EFC-9F5A-5B26E50EC3EB}">
      <dgm:prSet phldrT="[텍스트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전문화된 주제 기반 검색 제공 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(Discipline Limited Search)</a:t>
          </a:r>
          <a:endParaRPr lang="ko-KR" altLang="en-US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BE5C87A-18F5-4F95-8AD0-243C0F4A31E4}" type="parTrans" cxnId="{1BA04474-2A2C-40EE-B3CA-79B9406E22AE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2034BEB-6988-46A5-A147-A7ED339D63C3}" type="sibTrans" cxnId="{1BA04474-2A2C-40EE-B3CA-79B9406E22AE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FB1AA29-EBA7-4429-878D-3971298929F5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서비스 지원</a:t>
          </a:r>
          <a:r>
            <a: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</a:p>
        <a:p>
          <a:pPr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(Support)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E6E6445-1514-4103-A056-36B7E37A7324}" type="parTrans" cxnId="{E32DB912-39A7-4755-9524-E64FA7C1BA23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6E94EB9-0159-4AE7-8DC5-7C35437697E7}" type="sibTrans" cxnId="{E32DB912-39A7-4755-9524-E64FA7C1BA23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BCBBA93-3EBF-4E2D-B3B6-E9E2FADEEDCC}">
      <dgm:prSet phldrT="[텍스트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EDS API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를 이용한 기관 고유의 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Discovery 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환경 구현 지원</a:t>
          </a:r>
        </a:p>
      </dgm:t>
    </dgm:pt>
    <dgm:pt modelId="{E86AAC3E-5700-4DA4-83F3-43CAEFE0B3A5}" type="parTrans" cxnId="{4B3DDCFE-2D8B-464B-AB74-90FEB7B1DBBE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CB8AF25-4447-4343-A9B1-D461B3F47666}" type="sibTrans" cxnId="{4B3DDCFE-2D8B-464B-AB74-90FEB7B1DBBE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BF819F8-74E9-4847-B1C4-45A63D39374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가장 최신성 있는 데이터 제공</a:t>
          </a:r>
          <a:endParaRPr lang="en-US" altLang="ko-KR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B6617C3-1902-4840-A454-E1DC53747C86}" type="parTrans" cxnId="{C593C34D-A2E3-4228-807A-6B8EEAB80A3D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F4880B6-797F-49AC-A31A-8B7C123B8F84}" type="sibTrans" cxnId="{C593C34D-A2E3-4228-807A-6B8EEAB80A3D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E65D89F-AF4C-41A5-8B19-51C26E99605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가장 정확하고 명확한 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Relevance Ranking 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제공</a:t>
          </a:r>
          <a:endParaRPr lang="en-US" altLang="ko-KR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100C554-F010-431E-A185-1ECBE272A47F}" type="parTrans" cxnId="{99624CD9-CF1E-4C3F-A000-72246FE1C2E3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3DEC38F-7F07-4EC0-AA9F-7444F35C2226}" type="sibTrans" cxnId="{99624CD9-CF1E-4C3F-A000-72246FE1C2E3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6255AEB-C114-4FBF-89AC-F133FC460E84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저널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출판사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/DB 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등 세분화된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 Facet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을 통한 검색결과의 편리한 제한기능 제공</a:t>
          </a:r>
          <a:endParaRPr lang="en-US" altLang="ko-KR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F9402A6-9D53-4A6A-9967-78A1554CB1B1}" type="parTrans" cxnId="{DBF0B600-D62D-4C74-9F72-6A06A4DF0F5B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1630F8D-BEDA-4D6E-B9EE-E69D8BD95357}" type="sibTrans" cxnId="{DBF0B600-D62D-4C74-9F72-6A06A4DF0F5B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3330D1B-16E4-43F4-AA64-F60D0228B75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원문 및 다양한 참고정보원에 대한 편리한 직접 링크</a:t>
          </a:r>
          <a:endParaRPr lang="en-US" altLang="ko-KR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C15E474-0BAD-4A1F-B65F-764C7CDFAFD3}" type="parTrans" cxnId="{BA6D5436-6FCC-4477-A628-915C6759F1F2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A501D14-9688-4F5E-B539-6EB97B76DF10}" type="sibTrans" cxnId="{BA6D5436-6FCC-4477-A628-915C6759F1F2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CD1B5EB-18A6-40A4-9686-0A237325D50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기사 검색과 저널 명 검색을 동시에 제공 </a:t>
          </a:r>
          <a:endParaRPr lang="en-US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DA09209-8223-4CA5-8AFB-843F6068DC6B}" type="parTrans" cxnId="{23AB3B43-E5A3-4FCB-ABB3-96267EF02BD9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C62FE46-BFC5-4002-9BB9-46E4EB046640}" type="sibTrans" cxnId="{23AB3B43-E5A3-4FCB-ABB3-96267EF02BD9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B908C28-E3D7-4742-B000-D06214733D9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전자정보에 가장 정통한 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EBSCO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에 의한 서비스</a:t>
          </a:r>
          <a:endParaRPr lang="en-US" altLang="ko-KR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A6E68D1-09CC-4690-BFF0-7271A9FB6716}" type="parTrans" cxnId="{557D4378-939E-4C93-8456-C00A143FE3E2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1E779CAE-7B29-4FC3-A535-B4F14E5E5A6E}" type="sibTrans" cxnId="{557D4378-939E-4C93-8456-C00A143FE3E2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94DFE00-9E7B-481F-967B-894244BDA6B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 err="1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셋업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200" b="1" dirty="0" err="1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부터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 업데이트까지 </a:t>
          </a:r>
          <a:r>
            <a: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EBSCO</a:t>
          </a:r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에 의한 서비스 </a:t>
          </a:r>
          <a:endParaRPr lang="en-US" altLang="ko-KR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75671E9-ECB8-4B14-A072-590CB9D1BCE3}" type="parTrans" cxnId="{1D841BDC-D078-4F6E-A16A-238B641F97C3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1790CDF-6E98-4DC4-B8A4-DEAD1559EC6B}" type="sibTrans" cxnId="{1D841BDC-D078-4F6E-A16A-238B641F97C3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6387034-74CD-445E-8D14-4D0E8FEADEFA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고객 피드백 및 비전 제시를 통한 지속적 업그레이드 및 개선</a:t>
          </a:r>
          <a:endParaRPr lang="en-US" sz="1200" b="1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25C5AAC-6896-435A-8690-7BC5C55D170C}" type="parTrans" cxnId="{48A31D56-3306-465D-8F49-B7DE94171050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4AC98E9-C66A-4621-BDF9-3B584F107E7A}" type="sibTrans" cxnId="{48A31D56-3306-465D-8F49-B7DE94171050}">
      <dgm:prSet/>
      <dgm:spPr/>
      <dgm:t>
        <a:bodyPr/>
        <a:lstStyle/>
        <a:p>
          <a:pPr latinLnBrk="1"/>
          <a:endParaRPr lang="ko-KR" altLang="en-US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C6755A3-1EA9-4672-81B8-880B1DE8760F}" type="pres">
      <dgm:prSet presAssocID="{857EDB1B-6584-4B33-A3BB-58F97112B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AFC705-F81D-4EA7-BC9C-2ABD4CDCDD62}" type="pres">
      <dgm:prSet presAssocID="{CE3ADFF9-3B7B-4034-A033-DCB6C80B75AC}" presName="linNode" presStyleCnt="0"/>
      <dgm:spPr/>
    </dgm:pt>
    <dgm:pt modelId="{EBC287EB-A2E0-49E2-8818-C04AEB0957AB}" type="pres">
      <dgm:prSet presAssocID="{CE3ADFF9-3B7B-4034-A033-DCB6C80B75AC}" presName="parentText" presStyleLbl="node1" presStyleIdx="0" presStyleCnt="3" custScaleX="7295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01C0DF-E221-4B2A-8E4A-4CC4E9C8390B}" type="pres">
      <dgm:prSet presAssocID="{CE3ADFF9-3B7B-4034-A033-DCB6C80B75AC}" presName="descendantText" presStyleLbl="alignAccFollowNode1" presStyleIdx="0" presStyleCnt="3" custScaleX="1074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B9AA6A-9D3A-48D7-8578-DD2435B632C8}" type="pres">
      <dgm:prSet presAssocID="{CF7DA37D-BAAE-47AC-B257-A34FB66BD705}" presName="sp" presStyleCnt="0"/>
      <dgm:spPr/>
    </dgm:pt>
    <dgm:pt modelId="{EA5F7856-AAD6-49FF-BD08-B5FB97A991DD}" type="pres">
      <dgm:prSet presAssocID="{E7F84DE5-C404-4C88-A3F7-7D15E8B53429}" presName="linNode" presStyleCnt="0"/>
      <dgm:spPr/>
    </dgm:pt>
    <dgm:pt modelId="{A487471F-C894-4706-AB1E-BADBBD57BC4E}" type="pres">
      <dgm:prSet presAssocID="{E7F84DE5-C404-4C88-A3F7-7D15E8B53429}" presName="parentText" presStyleLbl="node1" presStyleIdx="1" presStyleCnt="3" custScaleX="7295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EE74B4-D710-4C6B-8BB2-5141C430BA70}" type="pres">
      <dgm:prSet presAssocID="{E7F84DE5-C404-4C88-A3F7-7D15E8B53429}" presName="descendantText" presStyleLbl="alignAccFollowNode1" presStyleIdx="1" presStyleCnt="3" custScaleX="1074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911CE5-1CD3-4957-859D-FD59784F7A80}" type="pres">
      <dgm:prSet presAssocID="{23DBAAC7-A3E3-4938-B4F0-F305D1335BDD}" presName="sp" presStyleCnt="0"/>
      <dgm:spPr/>
    </dgm:pt>
    <dgm:pt modelId="{C02C980A-9589-4D25-B401-749A93607A06}" type="pres">
      <dgm:prSet presAssocID="{EFB1AA29-EBA7-4429-878D-3971298929F5}" presName="linNode" presStyleCnt="0"/>
      <dgm:spPr/>
    </dgm:pt>
    <dgm:pt modelId="{60929E8F-9151-4E9F-9358-CC0087674C13}" type="pres">
      <dgm:prSet presAssocID="{EFB1AA29-EBA7-4429-878D-3971298929F5}" presName="parentText" presStyleLbl="node1" presStyleIdx="2" presStyleCnt="3" custScaleX="7295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9654B9-E970-4764-9F5A-306C9A120599}" type="pres">
      <dgm:prSet presAssocID="{EFB1AA29-EBA7-4429-878D-3971298929F5}" presName="descendantText" presStyleLbl="alignAccFollowNode1" presStyleIdx="2" presStyleCnt="3" custScaleX="1078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6D5436-6FCC-4477-A628-915C6759F1F2}" srcId="{E7F84DE5-C404-4C88-A3F7-7D15E8B53429}" destId="{B3330D1B-16E4-43F4-AA64-F60D0228B75F}" srcOrd="2" destOrd="0" parTransId="{9C15E474-0BAD-4A1F-B65F-764C7CDFAFD3}" sibTransId="{8A501D14-9688-4F5E-B539-6EB97B76DF10}"/>
    <dgm:cxn modelId="{0C71BDBA-897D-4272-93F8-D98C73D53FCC}" type="presOf" srcId="{EFB1AA29-EBA7-4429-878D-3971298929F5}" destId="{60929E8F-9151-4E9F-9358-CC0087674C13}" srcOrd="0" destOrd="0" presId="urn:microsoft.com/office/officeart/2005/8/layout/vList5"/>
    <dgm:cxn modelId="{E32DB912-39A7-4755-9524-E64FA7C1BA23}" srcId="{857EDB1B-6584-4B33-A3BB-58F97112B6F7}" destId="{EFB1AA29-EBA7-4429-878D-3971298929F5}" srcOrd="2" destOrd="0" parTransId="{EE6E6445-1514-4103-A056-36B7E37A7324}" sibTransId="{56E94EB9-0159-4AE7-8DC5-7C35437697E7}"/>
    <dgm:cxn modelId="{320B3EDF-C9D3-4982-8CDC-BA934B922F6D}" type="presOf" srcId="{3EB0710B-C715-4D9E-A0E4-BE0C94C77E0B}" destId="{0801C0DF-E221-4B2A-8E4A-4CC4E9C8390B}" srcOrd="0" destOrd="0" presId="urn:microsoft.com/office/officeart/2005/8/layout/vList5"/>
    <dgm:cxn modelId="{48A31D56-3306-465D-8F49-B7DE94171050}" srcId="{EFB1AA29-EBA7-4429-878D-3971298929F5}" destId="{96387034-74CD-445E-8D14-4D0E8FEADEFA}" srcOrd="3" destOrd="0" parTransId="{325C5AAC-6896-435A-8690-7BC5C55D170C}" sibTransId="{64AC98E9-C66A-4621-BDF9-3B584F107E7A}"/>
    <dgm:cxn modelId="{1BA04474-2A2C-40EE-B3CA-79B9406E22AE}" srcId="{E7F84DE5-C404-4C88-A3F7-7D15E8B53429}" destId="{3BBD3BD7-3978-4EFC-9F5A-5B26E50EC3EB}" srcOrd="0" destOrd="0" parTransId="{6BE5C87A-18F5-4F95-8AD0-243C0F4A31E4}" sibTransId="{52034BEB-6988-46A5-A147-A7ED339D63C3}"/>
    <dgm:cxn modelId="{A218C3B9-6AC6-4E96-94A6-A796E3CE5954}" srcId="{857EDB1B-6584-4B33-A3BB-58F97112B6F7}" destId="{CE3ADFF9-3B7B-4034-A033-DCB6C80B75AC}" srcOrd="0" destOrd="0" parTransId="{C96AF889-2890-401A-92F9-A29D071C097F}" sibTransId="{CF7DA37D-BAAE-47AC-B257-A34FB66BD705}"/>
    <dgm:cxn modelId="{23AB3B43-E5A3-4FCB-ABB3-96267EF02BD9}" srcId="{E7F84DE5-C404-4C88-A3F7-7D15E8B53429}" destId="{0CD1B5EB-18A6-40A4-9686-0A237325D50F}" srcOrd="3" destOrd="0" parTransId="{DDA09209-8223-4CA5-8AFB-843F6068DC6B}" sibTransId="{8C62FE46-BFC5-4002-9BB9-46E4EB046640}"/>
    <dgm:cxn modelId="{069C1AB2-A086-4BA2-ADB2-13E2E0266372}" type="presOf" srcId="{0CD1B5EB-18A6-40A4-9686-0A237325D50F}" destId="{89EE74B4-D710-4C6B-8BB2-5141C430BA70}" srcOrd="0" destOrd="3" presId="urn:microsoft.com/office/officeart/2005/8/layout/vList5"/>
    <dgm:cxn modelId="{0266624F-A3E9-46CB-A116-7E54DB24D4CD}" type="presOf" srcId="{CE3ADFF9-3B7B-4034-A033-DCB6C80B75AC}" destId="{EBC287EB-A2E0-49E2-8818-C04AEB0957AB}" srcOrd="0" destOrd="0" presId="urn:microsoft.com/office/officeart/2005/8/layout/vList5"/>
    <dgm:cxn modelId="{C6E3D5E3-8FFD-4AB9-8703-B83851F68B4F}" type="presOf" srcId="{8BF819F8-74E9-4847-B1C4-45A63D393749}" destId="{0801C0DF-E221-4B2A-8E4A-4CC4E9C8390B}" srcOrd="0" destOrd="1" presId="urn:microsoft.com/office/officeart/2005/8/layout/vList5"/>
    <dgm:cxn modelId="{8F8B2B0B-EBCF-4320-B7F3-37A37BD9FC9C}" type="presOf" srcId="{B3330D1B-16E4-43F4-AA64-F60D0228B75F}" destId="{89EE74B4-D710-4C6B-8BB2-5141C430BA70}" srcOrd="0" destOrd="2" presId="urn:microsoft.com/office/officeart/2005/8/layout/vList5"/>
    <dgm:cxn modelId="{1D841BDC-D078-4F6E-A16A-238B641F97C3}" srcId="{EFB1AA29-EBA7-4429-878D-3971298929F5}" destId="{F94DFE00-9E7B-481F-967B-894244BDA6B2}" srcOrd="2" destOrd="0" parTransId="{275671E9-ECB8-4B14-A072-590CB9D1BCE3}" sibTransId="{E1790CDF-6E98-4DC4-B8A4-DEAD1559EC6B}"/>
    <dgm:cxn modelId="{67BFF196-3D19-4E76-A47D-36E99EF7D721}" type="presOf" srcId="{3BBD3BD7-3978-4EFC-9F5A-5B26E50EC3EB}" destId="{89EE74B4-D710-4C6B-8BB2-5141C430BA70}" srcOrd="0" destOrd="0" presId="urn:microsoft.com/office/officeart/2005/8/layout/vList5"/>
    <dgm:cxn modelId="{C668B366-28B5-4E81-818B-A3E68B6A1C5E}" type="presOf" srcId="{E7F84DE5-C404-4C88-A3F7-7D15E8B53429}" destId="{A487471F-C894-4706-AB1E-BADBBD57BC4E}" srcOrd="0" destOrd="0" presId="urn:microsoft.com/office/officeart/2005/8/layout/vList5"/>
    <dgm:cxn modelId="{48F8F331-9B9C-4510-A186-E681244F3987}" srcId="{857EDB1B-6584-4B33-A3BB-58F97112B6F7}" destId="{E7F84DE5-C404-4C88-A3F7-7D15E8B53429}" srcOrd="1" destOrd="0" parTransId="{52AE3D9E-57FD-4B56-9A08-CF14A9377ABB}" sibTransId="{23DBAAC7-A3E3-4938-B4F0-F305D1335BDD}"/>
    <dgm:cxn modelId="{4B3DDCFE-2D8B-464B-AB74-90FEB7B1DBBE}" srcId="{EFB1AA29-EBA7-4429-878D-3971298929F5}" destId="{8BCBBA93-3EBF-4E2D-B3B6-E9E2FADEEDCC}" srcOrd="0" destOrd="0" parTransId="{E86AAC3E-5700-4DA4-83F3-43CAEFE0B3A5}" sibTransId="{4CB8AF25-4447-4343-A9B1-D461B3F47666}"/>
    <dgm:cxn modelId="{B0B78A6E-F474-419E-9B73-FFB60CE085C3}" type="presOf" srcId="{857EDB1B-6584-4B33-A3BB-58F97112B6F7}" destId="{EC6755A3-1EA9-4672-81B8-880B1DE8760F}" srcOrd="0" destOrd="0" presId="urn:microsoft.com/office/officeart/2005/8/layout/vList5"/>
    <dgm:cxn modelId="{DBF0B600-D62D-4C74-9F72-6A06A4DF0F5B}" srcId="{E7F84DE5-C404-4C88-A3F7-7D15E8B53429}" destId="{F6255AEB-C114-4FBF-89AC-F133FC460E84}" srcOrd="1" destOrd="0" parTransId="{5F9402A6-9D53-4A6A-9967-78A1554CB1B1}" sibTransId="{31630F8D-BEDA-4D6E-B9EE-E69D8BD95357}"/>
    <dgm:cxn modelId="{539A117D-AB4E-49F7-967C-BB4D6A1AE60E}" type="presOf" srcId="{96387034-74CD-445E-8D14-4D0E8FEADEFA}" destId="{4B9654B9-E970-4764-9F5A-306C9A120599}" srcOrd="0" destOrd="3" presId="urn:microsoft.com/office/officeart/2005/8/layout/vList5"/>
    <dgm:cxn modelId="{C593C34D-A2E3-4228-807A-6B8EEAB80A3D}" srcId="{CE3ADFF9-3B7B-4034-A033-DCB6C80B75AC}" destId="{8BF819F8-74E9-4847-B1C4-45A63D393749}" srcOrd="1" destOrd="0" parTransId="{2B6617C3-1902-4840-A454-E1DC53747C86}" sibTransId="{AF4880B6-797F-49AC-A31A-8B7C123B8F84}"/>
    <dgm:cxn modelId="{2EFB7B18-F879-454C-A5CF-D1E50CC114E1}" type="presOf" srcId="{1B908C28-E3D7-4742-B000-D06214733D9E}" destId="{4B9654B9-E970-4764-9F5A-306C9A120599}" srcOrd="0" destOrd="1" presId="urn:microsoft.com/office/officeart/2005/8/layout/vList5"/>
    <dgm:cxn modelId="{C1B67FD5-BDF5-4EC8-BE4E-7EA612AEDB4C}" type="presOf" srcId="{8BCBBA93-3EBF-4E2D-B3B6-E9E2FADEEDCC}" destId="{4B9654B9-E970-4764-9F5A-306C9A120599}" srcOrd="0" destOrd="0" presId="urn:microsoft.com/office/officeart/2005/8/layout/vList5"/>
    <dgm:cxn modelId="{3C065E1A-0132-4A2A-B1DA-78A11547DC90}" type="presOf" srcId="{F94DFE00-9E7B-481F-967B-894244BDA6B2}" destId="{4B9654B9-E970-4764-9F5A-306C9A120599}" srcOrd="0" destOrd="2" presId="urn:microsoft.com/office/officeart/2005/8/layout/vList5"/>
    <dgm:cxn modelId="{99624CD9-CF1E-4C3F-A000-72246FE1C2E3}" srcId="{CE3ADFF9-3B7B-4034-A033-DCB6C80B75AC}" destId="{2E65D89F-AF4C-41A5-8B19-51C26E996053}" srcOrd="2" destOrd="0" parTransId="{8100C554-F010-431E-A185-1ECBE272A47F}" sibTransId="{93DEC38F-7F07-4EC0-AA9F-7444F35C2226}"/>
    <dgm:cxn modelId="{050DB712-4B60-4379-ACC3-F7876C147377}" type="presOf" srcId="{2E65D89F-AF4C-41A5-8B19-51C26E996053}" destId="{0801C0DF-E221-4B2A-8E4A-4CC4E9C8390B}" srcOrd="0" destOrd="2" presId="urn:microsoft.com/office/officeart/2005/8/layout/vList5"/>
    <dgm:cxn modelId="{557D4378-939E-4C93-8456-C00A143FE3E2}" srcId="{EFB1AA29-EBA7-4429-878D-3971298929F5}" destId="{1B908C28-E3D7-4742-B000-D06214733D9E}" srcOrd="1" destOrd="0" parTransId="{8A6E68D1-09CC-4690-BFF0-7271A9FB6716}" sibTransId="{1E779CAE-7B29-4FC3-A535-B4F14E5E5A6E}"/>
    <dgm:cxn modelId="{59D7D191-4ABE-4711-8F7F-CF7F2D278441}" type="presOf" srcId="{F6255AEB-C114-4FBF-89AC-F133FC460E84}" destId="{89EE74B4-D710-4C6B-8BB2-5141C430BA70}" srcOrd="0" destOrd="1" presId="urn:microsoft.com/office/officeart/2005/8/layout/vList5"/>
    <dgm:cxn modelId="{84D83398-F1C9-4F32-ACB5-3143D6406AD4}" srcId="{CE3ADFF9-3B7B-4034-A033-DCB6C80B75AC}" destId="{3EB0710B-C715-4D9E-A0E4-BE0C94C77E0B}" srcOrd="0" destOrd="0" parTransId="{68D54A8F-8A85-4970-BBF8-606DF66DA960}" sibTransId="{C31D9F30-F221-4100-B3AC-DCE2254F7776}"/>
    <dgm:cxn modelId="{EE4ED3B4-8937-4774-8842-8F7F8BC77D25}" type="presParOf" srcId="{EC6755A3-1EA9-4672-81B8-880B1DE8760F}" destId="{3FAFC705-F81D-4EA7-BC9C-2ABD4CDCDD62}" srcOrd="0" destOrd="0" presId="urn:microsoft.com/office/officeart/2005/8/layout/vList5"/>
    <dgm:cxn modelId="{FEABA0DF-1911-47E6-9598-FAFAB9DDAA74}" type="presParOf" srcId="{3FAFC705-F81D-4EA7-BC9C-2ABD4CDCDD62}" destId="{EBC287EB-A2E0-49E2-8818-C04AEB0957AB}" srcOrd="0" destOrd="0" presId="urn:microsoft.com/office/officeart/2005/8/layout/vList5"/>
    <dgm:cxn modelId="{805CBD80-6ED5-45F2-812A-507F14380116}" type="presParOf" srcId="{3FAFC705-F81D-4EA7-BC9C-2ABD4CDCDD62}" destId="{0801C0DF-E221-4B2A-8E4A-4CC4E9C8390B}" srcOrd="1" destOrd="0" presId="urn:microsoft.com/office/officeart/2005/8/layout/vList5"/>
    <dgm:cxn modelId="{7455DEAB-D1FF-440B-80C5-DCB46F6040AE}" type="presParOf" srcId="{EC6755A3-1EA9-4672-81B8-880B1DE8760F}" destId="{6FB9AA6A-9D3A-48D7-8578-DD2435B632C8}" srcOrd="1" destOrd="0" presId="urn:microsoft.com/office/officeart/2005/8/layout/vList5"/>
    <dgm:cxn modelId="{9C8BA675-BF22-4466-887D-DD62003E44CF}" type="presParOf" srcId="{EC6755A3-1EA9-4672-81B8-880B1DE8760F}" destId="{EA5F7856-AAD6-49FF-BD08-B5FB97A991DD}" srcOrd="2" destOrd="0" presId="urn:microsoft.com/office/officeart/2005/8/layout/vList5"/>
    <dgm:cxn modelId="{24222696-5F43-4DD0-9EF1-5C6483FD11D0}" type="presParOf" srcId="{EA5F7856-AAD6-49FF-BD08-B5FB97A991DD}" destId="{A487471F-C894-4706-AB1E-BADBBD57BC4E}" srcOrd="0" destOrd="0" presId="urn:microsoft.com/office/officeart/2005/8/layout/vList5"/>
    <dgm:cxn modelId="{5FA9E5B9-33C4-4825-BB60-6A48C23CFF7A}" type="presParOf" srcId="{EA5F7856-AAD6-49FF-BD08-B5FB97A991DD}" destId="{89EE74B4-D710-4C6B-8BB2-5141C430BA70}" srcOrd="1" destOrd="0" presId="urn:microsoft.com/office/officeart/2005/8/layout/vList5"/>
    <dgm:cxn modelId="{8C98AC31-3B3D-4B1A-AE1B-F6133AD3F4A8}" type="presParOf" srcId="{EC6755A3-1EA9-4672-81B8-880B1DE8760F}" destId="{F3911CE5-1CD3-4957-859D-FD59784F7A80}" srcOrd="3" destOrd="0" presId="urn:microsoft.com/office/officeart/2005/8/layout/vList5"/>
    <dgm:cxn modelId="{196DAF4D-C933-4B82-830D-427E4295ACE2}" type="presParOf" srcId="{EC6755A3-1EA9-4672-81B8-880B1DE8760F}" destId="{C02C980A-9589-4D25-B401-749A93607A06}" srcOrd="4" destOrd="0" presId="urn:microsoft.com/office/officeart/2005/8/layout/vList5"/>
    <dgm:cxn modelId="{1B5A8865-F867-465D-93E7-2838E489943E}" type="presParOf" srcId="{C02C980A-9589-4D25-B401-749A93607A06}" destId="{60929E8F-9151-4E9F-9358-CC0087674C13}" srcOrd="0" destOrd="0" presId="urn:microsoft.com/office/officeart/2005/8/layout/vList5"/>
    <dgm:cxn modelId="{A8D2CE29-60A9-4DD3-8083-E7E1A4124D05}" type="presParOf" srcId="{C02C980A-9589-4D25-B401-749A93607A06}" destId="{4B9654B9-E970-4764-9F5A-306C9A1205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DF314-2E4A-4D9E-8AD2-9E977C95FCE0}">
      <dsp:nvSpPr>
        <dsp:cNvPr id="0" name=""/>
        <dsp:cNvSpPr/>
      </dsp:nvSpPr>
      <dsp:spPr>
        <a:xfrm>
          <a:off x="0" y="0"/>
          <a:ext cx="1671288" cy="16833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Foundation Index</a:t>
          </a:r>
        </a:p>
      </dsp:txBody>
      <dsp:txXfrm>
        <a:off x="244754" y="246522"/>
        <a:ext cx="1181780" cy="1190313"/>
      </dsp:txXfrm>
    </dsp:sp>
    <dsp:sp modelId="{ED366612-595D-49A1-B2B5-73ECA5357C71}">
      <dsp:nvSpPr>
        <dsp:cNvPr id="0" name=""/>
        <dsp:cNvSpPr/>
      </dsp:nvSpPr>
      <dsp:spPr>
        <a:xfrm>
          <a:off x="1895588" y="257342"/>
          <a:ext cx="976347" cy="97634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025003" y="630697"/>
        <a:ext cx="717517" cy="229637"/>
      </dsp:txXfrm>
    </dsp:sp>
    <dsp:sp modelId="{30694C47-485F-44C4-BC28-AB95CF214291}">
      <dsp:nvSpPr>
        <dsp:cNvPr id="0" name=""/>
        <dsp:cNvSpPr/>
      </dsp:nvSpPr>
      <dsp:spPr>
        <a:xfrm>
          <a:off x="3171959" y="0"/>
          <a:ext cx="1683357" cy="1683357"/>
        </a:xfrm>
        <a:prstGeom prst="ellipse">
          <a:avLst/>
        </a:prstGeom>
        <a:solidFill>
          <a:schemeClr val="accent3">
            <a:hueOff val="-4012886"/>
            <a:satOff val="-24887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Partner Databases</a:t>
          </a:r>
        </a:p>
      </dsp:txBody>
      <dsp:txXfrm>
        <a:off x="3418481" y="246522"/>
        <a:ext cx="1190313" cy="1190313"/>
      </dsp:txXfrm>
    </dsp:sp>
    <dsp:sp modelId="{32A56852-AB0F-48D5-B05A-195534781B48}">
      <dsp:nvSpPr>
        <dsp:cNvPr id="0" name=""/>
        <dsp:cNvSpPr/>
      </dsp:nvSpPr>
      <dsp:spPr>
        <a:xfrm>
          <a:off x="4871789" y="257342"/>
          <a:ext cx="976347" cy="976347"/>
        </a:xfrm>
        <a:prstGeom prst="mathEqual">
          <a:avLst/>
        </a:prstGeom>
        <a:solidFill>
          <a:schemeClr val="accent3">
            <a:hueOff val="-8025772"/>
            <a:satOff val="-49774"/>
            <a:lumOff val="-1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001204" y="458469"/>
        <a:ext cx="717517" cy="574093"/>
      </dsp:txXfrm>
    </dsp:sp>
    <dsp:sp modelId="{7BAB4FF0-2BAD-49AD-9105-99A1211E54B5}">
      <dsp:nvSpPr>
        <dsp:cNvPr id="0" name=""/>
        <dsp:cNvSpPr/>
      </dsp:nvSpPr>
      <dsp:spPr>
        <a:xfrm>
          <a:off x="5843772" y="0"/>
          <a:ext cx="1683357" cy="1683357"/>
        </a:xfrm>
        <a:prstGeom prst="ellipse">
          <a:avLst/>
        </a:prstGeom>
        <a:solidFill>
          <a:schemeClr val="accent3">
            <a:hueOff val="-8025772"/>
            <a:satOff val="-49774"/>
            <a:lumOff val="-1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Base EDS Content</a:t>
          </a:r>
        </a:p>
      </dsp:txBody>
      <dsp:txXfrm>
        <a:off x="6090294" y="246522"/>
        <a:ext cx="1190313" cy="1190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1C0DF-E221-4B2A-8E4A-4CC4E9C8390B}">
      <dsp:nvSpPr>
        <dsp:cNvPr id="0" name=""/>
        <dsp:cNvSpPr/>
      </dsp:nvSpPr>
      <dsp:spPr>
        <a:xfrm rot="5400000">
          <a:off x="5207486" y="-2448981"/>
          <a:ext cx="1106453" cy="62852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전자저널에서 학술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DB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까지 가장 광범위한 커버리지 제공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가장 최신성 있는 데이터 제공</a:t>
          </a:r>
          <a:endParaRPr lang="en-US" altLang="ko-KR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가장 정확하고 명확한 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Relevance Ranking 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제공</a:t>
          </a:r>
          <a:endParaRPr lang="en-US" altLang="ko-KR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-5400000">
        <a:off x="2618104" y="194414"/>
        <a:ext cx="6231206" cy="998427"/>
      </dsp:txXfrm>
    </dsp:sp>
    <dsp:sp modelId="{EBC287EB-A2E0-49E2-8818-C04AEB0957AB}">
      <dsp:nvSpPr>
        <dsp:cNvPr id="0" name=""/>
        <dsp:cNvSpPr/>
      </dsp:nvSpPr>
      <dsp:spPr>
        <a:xfrm>
          <a:off x="216507" y="2095"/>
          <a:ext cx="2401594" cy="1383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컨텐츠</a:t>
          </a: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endParaRPr lang="en-US" altLang="ko-K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(Contents)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84023" y="69611"/>
        <a:ext cx="2266562" cy="1248034"/>
      </dsp:txXfrm>
    </dsp:sp>
    <dsp:sp modelId="{89EE74B4-D710-4C6B-8BB2-5141C430BA70}">
      <dsp:nvSpPr>
        <dsp:cNvPr id="0" name=""/>
        <dsp:cNvSpPr/>
      </dsp:nvSpPr>
      <dsp:spPr>
        <a:xfrm rot="5400000">
          <a:off x="5207486" y="-996761"/>
          <a:ext cx="1106453" cy="628521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전문화된 주제 기반 검색 제공 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(Discipline Limited Search)</a:t>
          </a:r>
          <a:endParaRPr lang="ko-KR" altLang="en-US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저널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/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출판사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/DB 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등 세분화된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 Facet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을 통한 검색결과의 편리한 제한기능 제공</a:t>
          </a:r>
          <a:endParaRPr lang="en-US" altLang="ko-KR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원문 및 다양한 참고정보원에 대한 편리한 직접 링크</a:t>
          </a:r>
          <a:endParaRPr lang="en-US" altLang="ko-KR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기사 검색과 저널 명 검색을 동시에 제공 </a:t>
          </a:r>
          <a:endParaRPr lang="en-US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-5400000">
        <a:off x="2618104" y="1646634"/>
        <a:ext cx="6231206" cy="998427"/>
      </dsp:txXfrm>
    </dsp:sp>
    <dsp:sp modelId="{A487471F-C894-4706-AB1E-BADBBD57BC4E}">
      <dsp:nvSpPr>
        <dsp:cNvPr id="0" name=""/>
        <dsp:cNvSpPr/>
      </dsp:nvSpPr>
      <dsp:spPr>
        <a:xfrm>
          <a:off x="216507" y="1454315"/>
          <a:ext cx="2401594" cy="1383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기능</a:t>
          </a:r>
          <a:r>
            <a:rPr lang="en-US" altLang="ko-K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(Function)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84023" y="1521831"/>
        <a:ext cx="2266562" cy="1248034"/>
      </dsp:txXfrm>
    </dsp:sp>
    <dsp:sp modelId="{4B9654B9-E970-4764-9F5A-306C9A120599}">
      <dsp:nvSpPr>
        <dsp:cNvPr id="0" name=""/>
        <dsp:cNvSpPr/>
      </dsp:nvSpPr>
      <dsp:spPr>
        <a:xfrm rot="5400000">
          <a:off x="5219570" y="443373"/>
          <a:ext cx="1106453" cy="6309389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EDS API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를 이용한 기관 고유의 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Discovery 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환경 구현 지원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전자정보에 가장 정통한 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EBSCO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에 의한 서비스</a:t>
          </a:r>
          <a:endParaRPr lang="en-US" altLang="ko-KR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셋업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  <a:r>
            <a:rPr lang="ko-KR" altLang="en-US" sz="12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부터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 업데이트까지 </a:t>
          </a:r>
          <a:r>
            <a:rPr lang="en-US" altLang="ko-KR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EBSCO</a:t>
          </a: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에 의한 서비스 </a:t>
          </a:r>
          <a:endParaRPr lang="en-US" altLang="ko-KR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고객 피드백 및 비전 제시를 통한 지속적 업그레이드 및 개선</a:t>
          </a:r>
          <a:endParaRPr lang="en-US" sz="1200" b="1" kern="1200" dirty="0">
            <a:solidFill>
              <a:schemeClr val="tx1">
                <a:lumMod val="50000"/>
                <a:lumOff val="5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-5400000">
        <a:off x="2618103" y="3098854"/>
        <a:ext cx="6255376" cy="998427"/>
      </dsp:txXfrm>
    </dsp:sp>
    <dsp:sp modelId="{60929E8F-9151-4E9F-9358-CC0087674C13}">
      <dsp:nvSpPr>
        <dsp:cNvPr id="0" name=""/>
        <dsp:cNvSpPr/>
      </dsp:nvSpPr>
      <dsp:spPr>
        <a:xfrm>
          <a:off x="216507" y="2906535"/>
          <a:ext cx="2401594" cy="1383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서비스 지원</a:t>
          </a:r>
          <a:r>
            <a:rPr lang="en-US" altLang="ko-K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(Support)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84023" y="2974051"/>
        <a:ext cx="2266562" cy="124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056"/>
          </a:xfrm>
          <a:prstGeom prst="rect">
            <a:avLst/>
          </a:prstGeom>
        </p:spPr>
        <p:txBody>
          <a:bodyPr vert="horz" lIns="95543" tIns="47772" rIns="95543" bIns="477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8056"/>
          </a:xfrm>
          <a:prstGeom prst="rect">
            <a:avLst/>
          </a:prstGeom>
        </p:spPr>
        <p:txBody>
          <a:bodyPr vert="horz" lIns="95543" tIns="47772" rIns="95543" bIns="47772" rtlCol="0"/>
          <a:lstStyle>
            <a:lvl1pPr algn="r">
              <a:defRPr sz="1300"/>
            </a:lvl1pPr>
          </a:lstStyle>
          <a:p>
            <a:fld id="{ABC51326-5F35-4AA2-8A07-B1549CA6A57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6"/>
            <a:ext cx="2945659" cy="498055"/>
          </a:xfrm>
          <a:prstGeom prst="rect">
            <a:avLst/>
          </a:prstGeom>
        </p:spPr>
        <p:txBody>
          <a:bodyPr vert="horz" lIns="95543" tIns="47772" rIns="95543" bIns="477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056"/>
          </a:xfrm>
          <a:prstGeom prst="rect">
            <a:avLst/>
          </a:prstGeom>
        </p:spPr>
        <p:txBody>
          <a:bodyPr vert="horz" lIns="95543" tIns="47772" rIns="95543" bIns="477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056"/>
          </a:xfrm>
          <a:prstGeom prst="rect">
            <a:avLst/>
          </a:prstGeom>
        </p:spPr>
        <p:txBody>
          <a:bodyPr vert="horz" lIns="95543" tIns="47772" rIns="95543" bIns="47772" rtlCol="0"/>
          <a:lstStyle>
            <a:lvl1pPr algn="r">
              <a:defRPr sz="1300"/>
            </a:lvl1pPr>
          </a:lstStyle>
          <a:p>
            <a:fld id="{EE92E8D3-E54A-4EEF-8478-A9B5FE6C6BB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2" rIns="95543" bIns="477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543" tIns="47772" rIns="95543" bIns="477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8055"/>
          </a:xfrm>
          <a:prstGeom prst="rect">
            <a:avLst/>
          </a:prstGeom>
        </p:spPr>
        <p:txBody>
          <a:bodyPr vert="horz" lIns="95543" tIns="47772" rIns="95543" bIns="477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8055"/>
          </a:xfrm>
          <a:prstGeom prst="rect">
            <a:avLst/>
          </a:prstGeom>
        </p:spPr>
        <p:txBody>
          <a:bodyPr vert="horz" lIns="95543" tIns="47772" rIns="95543" bIns="47772" rtlCol="0" anchor="b"/>
          <a:lstStyle>
            <a:lvl1pPr algn="r">
              <a:defRPr sz="1300"/>
            </a:lvl1pPr>
          </a:lstStyle>
          <a:p>
            <a:fld id="{FB7ECD82-B0DC-40A6-9A76-B44303B20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E5C19-0D4B-456F-86F0-044E3510CF01}" type="slidenum">
              <a:rPr lang="en-US"/>
              <a:pPr/>
              <a:t>1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64" y="4715157"/>
            <a:ext cx="4984961" cy="4466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24265"/>
            <a:ext cx="7772400" cy="1460811"/>
          </a:xfrm>
        </p:spPr>
        <p:txBody>
          <a:bodyPr anchor="t" anchorCtr="0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79694"/>
            <a:ext cx="6858000" cy="514927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557" y="773038"/>
            <a:ext cx="6214885" cy="1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719384"/>
            <a:ext cx="3886200" cy="2457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719384"/>
            <a:ext cx="3886200" cy="245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2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24265"/>
            <a:ext cx="7772400" cy="1460811"/>
          </a:xfrm>
        </p:spPr>
        <p:txBody>
          <a:bodyPr anchor="t" anchorCtr="0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79694"/>
            <a:ext cx="6858000" cy="514927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557" y="773038"/>
            <a:ext cx="6214885" cy="1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6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719384"/>
            <a:ext cx="3886200" cy="2457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719384"/>
            <a:ext cx="3886200" cy="245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7443"/>
            <a:ext cx="7772400" cy="1460811"/>
          </a:xfrm>
        </p:spPr>
        <p:txBody>
          <a:bodyPr anchor="t" anchorCtr="0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42872"/>
            <a:ext cx="6858000" cy="514927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557" y="773038"/>
            <a:ext cx="6214885" cy="1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2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9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7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7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106703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3295946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539266" y="4917460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Twitter Handle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861073" y="2302133"/>
            <a:ext cx="5421854" cy="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8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6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8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4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4" y="664897"/>
            <a:ext cx="2775472" cy="58939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775" y="594078"/>
            <a:ext cx="3442450" cy="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5240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118356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9621"/>
            <a:ext cx="4833036" cy="556055"/>
          </a:xfr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5676"/>
            <a:ext cx="4833036" cy="2434281"/>
          </a:xfrm>
          <a:solidFill>
            <a:schemeClr val="bg2"/>
          </a:solidFill>
        </p:spPr>
        <p:txBody>
          <a:bodyPr lIns="182880" tIns="182880" rIns="182880" bIns="182880"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7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5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6523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 userDrawn="1"/>
        </p:nvSpPr>
        <p:spPr>
          <a:xfrm flipH="1">
            <a:off x="0" y="1"/>
            <a:ext cx="9144000" cy="6513858"/>
          </a:xfrm>
          <a:prstGeom prst="triangle">
            <a:avLst>
              <a:gd name="adj" fmla="val 0"/>
            </a:avLst>
          </a:prstGeom>
          <a:solidFill>
            <a:srgbClr val="10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accent4"/>
                </a:solidFill>
              </a:rPr>
              <a:pPr algn="ctr"/>
              <a:t>‹#›</a:t>
            </a:fld>
            <a:endParaRPr lang="en-US" sz="1000" b="0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7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722" r:id="rId3"/>
    <p:sldLayoutId id="2147483683" r:id="rId4"/>
    <p:sldLayoutId id="2147483704" r:id="rId5"/>
    <p:sldLayoutId id="2147483686" r:id="rId6"/>
    <p:sldLayoutId id="2147483687" r:id="rId7"/>
    <p:sldLayoutId id="2147483688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27101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 userDrawn="1"/>
        </p:nvSpPr>
        <p:spPr>
          <a:xfrm flipH="1">
            <a:off x="0" y="1"/>
            <a:ext cx="9144000" cy="2706129"/>
          </a:xfrm>
          <a:prstGeom prst="triangle">
            <a:avLst>
              <a:gd name="adj" fmla="val 0"/>
            </a:avLst>
          </a:prstGeom>
          <a:solidFill>
            <a:srgbClr val="3CB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accent4"/>
                </a:solidFill>
              </a:rPr>
              <a:pPr algn="ctr"/>
              <a:t>‹#›</a:t>
            </a:fld>
            <a:endParaRPr lang="en-US" sz="1000" b="0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855307"/>
            <a:ext cx="7886700" cy="232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77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0" r:id="rId4"/>
    <p:sldLayoutId id="2147483712" r:id="rId5"/>
    <p:sldLayoutId id="214748371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2710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flipH="1">
            <a:off x="0" y="1"/>
            <a:ext cx="9144000" cy="2706129"/>
          </a:xfrm>
          <a:prstGeom prst="triangle">
            <a:avLst>
              <a:gd name="adj" fmla="val 0"/>
            </a:avLst>
          </a:prstGeom>
          <a:solidFill>
            <a:srgbClr val="10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b="0" smtClean="0">
                <a:solidFill>
                  <a:schemeClr val="accent4"/>
                </a:solidFill>
              </a:rPr>
              <a:pPr algn="ctr"/>
              <a:t>‹#›</a:t>
            </a:fld>
            <a:endParaRPr lang="en-US" sz="1000" b="0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855307"/>
            <a:ext cx="7886700" cy="232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756454" y="1890584"/>
            <a:ext cx="1631092" cy="16310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36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198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869" y="6614475"/>
            <a:ext cx="802117" cy="1703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rgbClr val="454545"/>
                </a:solidFill>
              </a:rPr>
              <a:pPr algn="ctr"/>
              <a:t>‹#›</a:t>
            </a:fld>
            <a:endParaRPr lang="en-US" sz="1000" dirty="0">
              <a:solidFill>
                <a:srgbClr val="454545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38869" y="6701882"/>
            <a:ext cx="659037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7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8" r:id="rId15"/>
    <p:sldLayoutId id="214748373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6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12" Type="http://schemas.openxmlformats.org/officeDocument/2006/relationships/image" Target="../media/image101.jpeg"/><Relationship Id="rId17" Type="http://schemas.openxmlformats.org/officeDocument/2006/relationships/image" Target="../media/image106.png"/><Relationship Id="rId2" Type="http://schemas.openxmlformats.org/officeDocument/2006/relationships/image" Target="../media/image1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jpe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jpe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0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7590991" y="3532998"/>
            <a:ext cx="1123634" cy="1123636"/>
            <a:chOff x="3369676" y="869998"/>
            <a:chExt cx="1123634" cy="1123636"/>
          </a:xfrm>
        </p:grpSpPr>
        <p:sp>
          <p:nvSpPr>
            <p:cNvPr id="39" name="도넛 54"/>
            <p:cNvSpPr/>
            <p:nvPr/>
          </p:nvSpPr>
          <p:spPr>
            <a:xfrm>
              <a:off x="3369676" y="869998"/>
              <a:ext cx="1123634" cy="1123636"/>
            </a:xfrm>
            <a:prstGeom prst="donut">
              <a:avLst>
                <a:gd name="adj" fmla="val 20395"/>
              </a:avLst>
            </a:prstGeom>
            <a:solidFill>
              <a:srgbClr val="C9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도넛 55"/>
            <p:cNvSpPr/>
            <p:nvPr/>
          </p:nvSpPr>
          <p:spPr>
            <a:xfrm>
              <a:off x="3706766" y="1207089"/>
              <a:ext cx="449454" cy="449455"/>
            </a:xfrm>
            <a:prstGeom prst="donut">
              <a:avLst>
                <a:gd name="adj" fmla="val 16364"/>
              </a:avLst>
            </a:prstGeom>
            <a:solidFill>
              <a:srgbClr val="E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730516" y="3759087"/>
            <a:ext cx="449454" cy="449455"/>
            <a:chOff x="6726608" y="942146"/>
            <a:chExt cx="449454" cy="449455"/>
          </a:xfrm>
        </p:grpSpPr>
        <p:sp>
          <p:nvSpPr>
            <p:cNvPr id="43" name="도넛 57"/>
            <p:cNvSpPr/>
            <p:nvPr/>
          </p:nvSpPr>
          <p:spPr>
            <a:xfrm>
              <a:off x="6867063" y="1082601"/>
              <a:ext cx="168545" cy="168545"/>
            </a:xfrm>
            <a:prstGeom prst="donut">
              <a:avLst>
                <a:gd name="adj" fmla="val 21861"/>
              </a:avLst>
            </a:prstGeom>
            <a:solidFill>
              <a:srgbClr val="0FA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도넛 58"/>
            <p:cNvSpPr/>
            <p:nvPr/>
          </p:nvSpPr>
          <p:spPr>
            <a:xfrm>
              <a:off x="6726608" y="942146"/>
              <a:ext cx="449454" cy="449455"/>
            </a:xfrm>
            <a:prstGeom prst="donut">
              <a:avLst>
                <a:gd name="adj" fmla="val 16364"/>
              </a:avLst>
            </a:prstGeom>
            <a:solidFill>
              <a:srgbClr val="0B8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도넛 59"/>
          <p:cNvSpPr/>
          <p:nvPr/>
        </p:nvSpPr>
        <p:spPr>
          <a:xfrm>
            <a:off x="8535249" y="4171155"/>
            <a:ext cx="449454" cy="449455"/>
          </a:xfrm>
          <a:prstGeom prst="donut">
            <a:avLst>
              <a:gd name="adj" fmla="val 26591"/>
            </a:avLst>
          </a:prstGeom>
          <a:solidFill>
            <a:srgbClr val="8EC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-514697" y="5112548"/>
            <a:ext cx="1440000" cy="1440000"/>
            <a:chOff x="3207775" y="4108167"/>
            <a:chExt cx="1440000" cy="1440000"/>
          </a:xfrm>
        </p:grpSpPr>
        <p:sp>
          <p:nvSpPr>
            <p:cNvPr id="22" name="도넛 76"/>
            <p:cNvSpPr/>
            <p:nvPr/>
          </p:nvSpPr>
          <p:spPr>
            <a:xfrm>
              <a:off x="3207775" y="4108167"/>
              <a:ext cx="1440000" cy="1440000"/>
            </a:xfrm>
            <a:prstGeom prst="donut">
              <a:avLst>
                <a:gd name="adj" fmla="val 24482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도넛 78"/>
            <p:cNvSpPr/>
            <p:nvPr/>
          </p:nvSpPr>
          <p:spPr>
            <a:xfrm>
              <a:off x="3639775" y="4538595"/>
              <a:ext cx="576000" cy="576000"/>
            </a:xfrm>
            <a:prstGeom prst="donut">
              <a:avLst>
                <a:gd name="adj" fmla="val 16082"/>
              </a:avLst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465788" y="5695575"/>
            <a:ext cx="432000" cy="432000"/>
            <a:chOff x="173771" y="4104091"/>
            <a:chExt cx="432000" cy="432000"/>
          </a:xfrm>
        </p:grpSpPr>
        <p:sp>
          <p:nvSpPr>
            <p:cNvPr id="29" name="도넛 80"/>
            <p:cNvSpPr/>
            <p:nvPr/>
          </p:nvSpPr>
          <p:spPr>
            <a:xfrm>
              <a:off x="173771" y="4104091"/>
              <a:ext cx="432000" cy="432000"/>
            </a:xfrm>
            <a:prstGeom prst="donut">
              <a:avLst>
                <a:gd name="adj" fmla="val 22697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도넛 81"/>
            <p:cNvSpPr/>
            <p:nvPr/>
          </p:nvSpPr>
          <p:spPr>
            <a:xfrm>
              <a:off x="299771" y="4230091"/>
              <a:ext cx="180000" cy="180000"/>
            </a:xfrm>
            <a:prstGeom prst="donut">
              <a:avLst>
                <a:gd name="adj" fmla="val 31764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도넛 85"/>
          <p:cNvSpPr/>
          <p:nvPr/>
        </p:nvSpPr>
        <p:spPr>
          <a:xfrm>
            <a:off x="1848048" y="6175188"/>
            <a:ext cx="180000" cy="180000"/>
          </a:xfrm>
          <a:prstGeom prst="donut">
            <a:avLst>
              <a:gd name="adj" fmla="val 15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68" y="77933"/>
            <a:ext cx="8976663" cy="372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그룹 11"/>
          <p:cNvGrpSpPr>
            <a:grpSpLocks noChangeAspect="1"/>
          </p:cNvGrpSpPr>
          <p:nvPr/>
        </p:nvGrpSpPr>
        <p:grpSpPr>
          <a:xfrm>
            <a:off x="2186896" y="1058528"/>
            <a:ext cx="4770205" cy="1763521"/>
            <a:chOff x="1277210" y="638467"/>
            <a:chExt cx="6670689" cy="254417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7210" y="638467"/>
              <a:ext cx="6670689" cy="254417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1560353" y="2172749"/>
              <a:ext cx="614074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4986" y="4735639"/>
            <a:ext cx="556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H Medium" panose="020B0603000000020004" pitchFamily="50" charset="-127"/>
                <a:ea typeface="Modern H Medium" panose="020B0603000000020004" pitchFamily="50" charset="-127"/>
              </a:rPr>
              <a:t>학술자원 통합검색 솔루션</a:t>
            </a:r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3691123" y="5482853"/>
            <a:ext cx="1604340" cy="681154"/>
            <a:chOff x="2892159" y="5186657"/>
            <a:chExt cx="2429076" cy="1031319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2159" y="5186657"/>
              <a:ext cx="2429076" cy="1031319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2676" y="5933298"/>
              <a:ext cx="1698559" cy="247216"/>
            </a:xfrm>
            <a:prstGeom prst="rect">
              <a:avLst/>
            </a:prstGeom>
          </p:spPr>
        </p:pic>
      </p:grpSp>
      <p:sp>
        <p:nvSpPr>
          <p:cNvPr id="6" name="타원 5"/>
          <p:cNvSpPr>
            <a:spLocks noChangeAspect="1"/>
          </p:cNvSpPr>
          <p:nvPr/>
        </p:nvSpPr>
        <p:spPr>
          <a:xfrm>
            <a:off x="6132053" y="4604450"/>
            <a:ext cx="139337" cy="139337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8" name="타원 17"/>
          <p:cNvSpPr>
            <a:spLocks noChangeAspect="1"/>
          </p:cNvSpPr>
          <p:nvPr/>
        </p:nvSpPr>
        <p:spPr>
          <a:xfrm>
            <a:off x="6455619" y="4604450"/>
            <a:ext cx="139337" cy="139337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9" name="타원 18"/>
          <p:cNvSpPr>
            <a:spLocks noChangeAspect="1"/>
          </p:cNvSpPr>
          <p:nvPr/>
        </p:nvSpPr>
        <p:spPr>
          <a:xfrm>
            <a:off x="6779193" y="4604450"/>
            <a:ext cx="139337" cy="139337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0" name="타원 19"/>
          <p:cNvSpPr>
            <a:spLocks noChangeAspect="1"/>
          </p:cNvSpPr>
          <p:nvPr/>
        </p:nvSpPr>
        <p:spPr>
          <a:xfrm>
            <a:off x="7111642" y="4604450"/>
            <a:ext cx="139337" cy="139337"/>
          </a:xfrm>
          <a:prstGeom prst="ellipse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939611" y="5258876"/>
            <a:ext cx="4790905" cy="45719"/>
            <a:chOff x="4074340" y="5241784"/>
            <a:chExt cx="4576680" cy="50713"/>
          </a:xfrm>
        </p:grpSpPr>
        <p:sp>
          <p:nvSpPr>
            <p:cNvPr id="54" name="사각형: 둥근 모서리 53"/>
            <p:cNvSpPr/>
            <p:nvPr/>
          </p:nvSpPr>
          <p:spPr>
            <a:xfrm>
              <a:off x="4074340" y="5246778"/>
              <a:ext cx="4576680" cy="45719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8" name="사각형: 둥근 모서리 7"/>
            <p:cNvSpPr/>
            <p:nvPr/>
          </p:nvSpPr>
          <p:spPr>
            <a:xfrm>
              <a:off x="4074340" y="5241784"/>
              <a:ext cx="4576680" cy="4571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85235" y="5272416"/>
            <a:ext cx="1949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EBSCO Discovery Service</a:t>
            </a:r>
            <a:endParaRPr lang="ko-KR" altLang="en-US" sz="1200" b="1" dirty="0">
              <a:solidFill>
                <a:schemeClr val="bg1">
                  <a:lumMod val="65000"/>
                </a:schemeClr>
              </a:solidFill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082786" y="5997846"/>
            <a:ext cx="540000" cy="540000"/>
            <a:chOff x="2057820" y="4023466"/>
            <a:chExt cx="540000" cy="540000"/>
          </a:xfrm>
        </p:grpSpPr>
        <p:sp>
          <p:nvSpPr>
            <p:cNvPr id="52" name="도넛 82"/>
            <p:cNvSpPr/>
            <p:nvPr/>
          </p:nvSpPr>
          <p:spPr>
            <a:xfrm>
              <a:off x="2057820" y="4023466"/>
              <a:ext cx="540000" cy="540000"/>
            </a:xfrm>
            <a:prstGeom prst="donut">
              <a:avLst>
                <a:gd name="adj" fmla="val 15421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도넛 84"/>
            <p:cNvSpPr/>
            <p:nvPr/>
          </p:nvSpPr>
          <p:spPr>
            <a:xfrm>
              <a:off x="2111820" y="4070727"/>
              <a:ext cx="432000" cy="432000"/>
            </a:xfrm>
            <a:prstGeom prst="donut">
              <a:avLst>
                <a:gd name="adj" fmla="val 22697"/>
              </a:avLst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281649"/>
      </p:ext>
    </p:extLst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grpSp>
          <p:nvGrpSpPr>
            <p:cNvPr id="9" name="그룹 8"/>
            <p:cNvGrpSpPr/>
            <p:nvPr/>
          </p:nvGrpSpPr>
          <p:grpSpPr>
            <a:xfrm>
              <a:off x="251472" y="194076"/>
              <a:ext cx="8694408" cy="552939"/>
              <a:chOff x="251472" y="194076"/>
              <a:chExt cx="8694408" cy="552939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6969442" y="739815"/>
                <a:ext cx="1976438" cy="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grpSp>
            <p:nvGrpSpPr>
              <p:cNvPr id="7" name="그룹 6"/>
              <p:cNvGrpSpPr/>
              <p:nvPr/>
            </p:nvGrpSpPr>
            <p:grpSpPr>
              <a:xfrm>
                <a:off x="251472" y="194076"/>
                <a:ext cx="8680106" cy="549121"/>
                <a:chOff x="251472" y="208610"/>
                <a:chExt cx="8680106" cy="549121"/>
              </a:xfrm>
            </p:grpSpPr>
            <p:pic>
              <p:nvPicPr>
                <p:cNvPr id="2050" name="Picture 2" descr="C:\Users\Sungkon\Desktop\중대 EDS PT\이미지\logo_Discovery_new.pn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0485" y="216004"/>
                  <a:ext cx="1341093" cy="511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대각선 방향의 모서리가 잘린 사각형 4"/>
                <p:cNvSpPr/>
                <p:nvPr/>
              </p:nvSpPr>
              <p:spPr>
                <a:xfrm>
                  <a:off x="426731" y="208610"/>
                  <a:ext cx="7125653" cy="549121"/>
                </a:xfrm>
                <a:prstGeom prst="snip2DiagRect">
                  <a:avLst>
                    <a:gd name="adj1" fmla="val 0"/>
                    <a:gd name="adj2" fmla="val 50000"/>
                  </a:avLst>
                </a:prstGeom>
                <a:solidFill>
                  <a:schemeClr val="bg1">
                    <a:lumMod val="95000"/>
                    <a:alpha val="9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4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" name="직사각형 5"/>
                <p:cNvSpPr/>
                <p:nvPr/>
              </p:nvSpPr>
              <p:spPr>
                <a:xfrm>
                  <a:off x="251472" y="218037"/>
                  <a:ext cx="525768" cy="534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endPara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777239" y="268642"/>
              <a:ext cx="6519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Indexed Contents: </a:t>
              </a:r>
              <a:r>
                <a:rPr lang="ko-KR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데이터의 구성 및 색인의 효율성 및 포괄성</a:t>
              </a: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EDS </a:t>
            </a:r>
            <a:r>
              <a:rPr lang="ko-KR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색인 데이터의 기본 구성</a:t>
            </a:r>
            <a:endParaRPr lang="ko-KR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80800" y="1624088"/>
            <a:ext cx="8154338" cy="4430915"/>
            <a:chOff x="514356" y="1775090"/>
            <a:chExt cx="8154338" cy="4430915"/>
          </a:xfrm>
        </p:grpSpPr>
        <p:cxnSp>
          <p:nvCxnSpPr>
            <p:cNvPr id="22" name="Straight Arrow Connector 6"/>
            <p:cNvCxnSpPr/>
            <p:nvPr/>
          </p:nvCxnSpPr>
          <p:spPr>
            <a:xfrm>
              <a:off x="4850036" y="3604009"/>
              <a:ext cx="0" cy="22860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7"/>
            <p:cNvCxnSpPr/>
            <p:nvPr/>
          </p:nvCxnSpPr>
          <p:spPr>
            <a:xfrm>
              <a:off x="1649636" y="3604009"/>
              <a:ext cx="0" cy="22860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8"/>
            <p:cNvCxnSpPr/>
            <p:nvPr/>
          </p:nvCxnSpPr>
          <p:spPr>
            <a:xfrm>
              <a:off x="7517036" y="3604009"/>
              <a:ext cx="0" cy="2286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Diagram 10"/>
            <p:cNvGraphicFramePr/>
            <p:nvPr>
              <p:extLst>
                <p:ext uri="{D42A27DB-BD31-4B8C-83A1-F6EECF244321}">
                  <p14:modId xmlns:p14="http://schemas.microsoft.com/office/powerpoint/2010/main" val="723210684"/>
                </p:ext>
              </p:extLst>
            </p:nvPr>
          </p:nvGraphicFramePr>
          <p:xfrm>
            <a:off x="819625" y="1775090"/>
            <a:ext cx="75438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6" y="3907216"/>
              <a:ext cx="2228175" cy="162547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9" descr="screen1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041" y="3904709"/>
              <a:ext cx="2225653" cy="186228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2473" y="3943316"/>
              <a:ext cx="2175126" cy="226268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그룹 12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4" name="별: 꼭짓점 7개 3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0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77167"/>
              </p:ext>
            </p:extLst>
          </p:nvPr>
        </p:nvGraphicFramePr>
        <p:xfrm>
          <a:off x="283029" y="1445624"/>
          <a:ext cx="8588828" cy="469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Availability: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Full Text: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Examples: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Open Access</a:t>
                      </a:r>
                    </a:p>
                    <a:p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구독여부에 관계없이 모든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EDS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 이용 가능</a:t>
                      </a:r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일부 </a:t>
                      </a:r>
                      <a:r>
                        <a:rPr lang="en-US" altLang="ko-KR" sz="105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05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원문은  무료 개인계정 생성 후 원문 이용 가능</a:t>
                      </a:r>
                      <a:endParaRPr lang="en-US" sz="105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원문링크 제공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(Custom Links) </a:t>
                      </a:r>
                    </a:p>
                    <a:p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r>
                        <a:rPr lang="en-US" sz="105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050" dirty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일부 불안정 링크 발생가능</a:t>
                      </a:r>
                      <a:endParaRPr lang="en-US" altLang="ko-KR" sz="105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OAISter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DOAJ, </a:t>
                      </a:r>
                      <a:r>
                        <a:rPr lang="en-US" sz="1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arXiv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...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8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Subscription-Based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Resources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구독여부에 관계없이 서지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메타데이터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검색은 모든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EDS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 이용가능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(metadata)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구독기관에 한하여 원문 및 상세정보 링크 제공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(Custom Links)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AccessMedicine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HeinOnline,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Naxos Music Online, OECD </a:t>
                      </a:r>
                      <a:r>
                        <a:rPr lang="en-US" sz="1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iLibrary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Oxford Scholarship Online..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68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Subscription-Based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Resources</a:t>
                      </a:r>
                    </a:p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For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Mutual Customers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구독기관만 검색 및 원문 링크 제공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원문 또는 상세정보 링크 제공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(Custom Links)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MathSciNet, PsycINFO,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SCOPUS,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of Science…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Non-English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Resources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구독여부에 관계없이 모든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EDS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 이용가능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(metadata)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구독기관에 한하여 원문링크 제공 </a:t>
                      </a:r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Airiti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DBPIA, JAIRO…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EDS Partner Databases : Types</a:t>
            </a:r>
            <a:endParaRPr lang="ko-KR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grpSp>
          <p:nvGrpSpPr>
            <p:cNvPr id="34" name="그룹 33"/>
            <p:cNvGrpSpPr/>
            <p:nvPr/>
          </p:nvGrpSpPr>
          <p:grpSpPr>
            <a:xfrm>
              <a:off x="251472" y="194076"/>
              <a:ext cx="8694408" cy="552939"/>
              <a:chOff x="251472" y="194076"/>
              <a:chExt cx="8694408" cy="552939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6969442" y="739815"/>
                <a:ext cx="1976438" cy="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grpSp>
            <p:nvGrpSpPr>
              <p:cNvPr id="37" name="그룹 36"/>
              <p:cNvGrpSpPr/>
              <p:nvPr/>
            </p:nvGrpSpPr>
            <p:grpSpPr>
              <a:xfrm>
                <a:off x="251472" y="194076"/>
                <a:ext cx="8680106" cy="549121"/>
                <a:chOff x="251472" y="208610"/>
                <a:chExt cx="8680106" cy="549121"/>
              </a:xfrm>
            </p:grpSpPr>
            <p:pic>
              <p:nvPicPr>
                <p:cNvPr id="38" name="Picture 2" descr="C:\Users\Sungkon\Desktop\중대 EDS PT\이미지\logo_Discovery_new.pn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0485" y="216004"/>
                  <a:ext cx="1341093" cy="511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대각선 방향의 모서리가 잘린 사각형 38"/>
                <p:cNvSpPr/>
                <p:nvPr/>
              </p:nvSpPr>
              <p:spPr>
                <a:xfrm>
                  <a:off x="426731" y="208610"/>
                  <a:ext cx="7125653" cy="549121"/>
                </a:xfrm>
                <a:prstGeom prst="snip2DiagRect">
                  <a:avLst>
                    <a:gd name="adj1" fmla="val 0"/>
                    <a:gd name="adj2" fmla="val 50000"/>
                  </a:avLst>
                </a:prstGeom>
                <a:solidFill>
                  <a:schemeClr val="bg1">
                    <a:lumMod val="95000"/>
                    <a:alpha val="9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4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251472" y="218037"/>
                  <a:ext cx="525768" cy="534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endPara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777239" y="268642"/>
              <a:ext cx="6519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Indexed Contents: </a:t>
              </a:r>
              <a:r>
                <a:rPr lang="ko-KR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데이터의 구성 및 색인의 효율성 및 포괄성</a:t>
              </a: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6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grpSp>
          <p:nvGrpSpPr>
            <p:cNvPr id="19" name="그룹 18"/>
            <p:cNvGrpSpPr/>
            <p:nvPr/>
          </p:nvGrpSpPr>
          <p:grpSpPr>
            <a:xfrm>
              <a:off x="251472" y="194076"/>
              <a:ext cx="8694408" cy="552939"/>
              <a:chOff x="251472" y="194076"/>
              <a:chExt cx="8694408" cy="552939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6969442" y="739815"/>
                <a:ext cx="1976438" cy="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grpSp>
            <p:nvGrpSpPr>
              <p:cNvPr id="22" name="그룹 21"/>
              <p:cNvGrpSpPr/>
              <p:nvPr/>
            </p:nvGrpSpPr>
            <p:grpSpPr>
              <a:xfrm>
                <a:off x="251472" y="194076"/>
                <a:ext cx="8680106" cy="549121"/>
                <a:chOff x="251472" y="208610"/>
                <a:chExt cx="8680106" cy="549121"/>
              </a:xfrm>
            </p:grpSpPr>
            <p:pic>
              <p:nvPicPr>
                <p:cNvPr id="23" name="Picture 2" descr="C:\Users\Sungkon\Desktop\중대 EDS PT\이미지\logo_Discovery_new.pn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0485" y="216004"/>
                  <a:ext cx="1341093" cy="511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대각선 방향의 모서리가 잘린 사각형 23"/>
                <p:cNvSpPr/>
                <p:nvPr/>
              </p:nvSpPr>
              <p:spPr>
                <a:xfrm>
                  <a:off x="426731" y="208610"/>
                  <a:ext cx="7125653" cy="549121"/>
                </a:xfrm>
                <a:prstGeom prst="snip2DiagRect">
                  <a:avLst>
                    <a:gd name="adj1" fmla="val 0"/>
                    <a:gd name="adj2" fmla="val 50000"/>
                  </a:avLst>
                </a:prstGeom>
                <a:solidFill>
                  <a:schemeClr val="bg1">
                    <a:lumMod val="95000"/>
                    <a:alpha val="9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4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251472" y="218037"/>
                  <a:ext cx="525768" cy="534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endPara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777239" y="268642"/>
              <a:ext cx="6519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>
                  <a:solidFill>
                    <a:schemeClr val="accent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Indexed Contents: </a:t>
              </a:r>
              <a:r>
                <a:rPr lang="ko-KR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데이터의 구성 및 색인의 효율성 및 포괄성</a:t>
              </a: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텍스트 개체 틀 5"/>
          <p:cNvSpPr txBox="1">
            <a:spLocks/>
          </p:cNvSpPr>
          <p:nvPr/>
        </p:nvSpPr>
        <p:spPr>
          <a:xfrm>
            <a:off x="251472" y="817118"/>
            <a:ext cx="8593948" cy="397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World’s Top Subject Index Providers: 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많이 권위있는 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Subject Index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대하여 가장 많은 협약을 통해 지원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514356" y="1196477"/>
            <a:ext cx="3886200" cy="4743941"/>
          </a:xfr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Chemical Society (SciFinder, Chem Abs)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Economic Association (EconLit)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Geosciences Institute (GeoRef)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Mathematical Society (MathSciNet)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Psychological Association (PsycINFO)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Statistical Assn (Current Index to Statistics)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American Theological Library Association (ATLA, etc.)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APC (Alternative Press Index)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Assn for Asian Studies (Bibliography of Asian Studies)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Assn of Christian Librarians (Christian Periodical Index)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Behavioral Measurement Database Services (HaPI)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Brepols Publishers (IMB, L’Annee Philologique, etc.)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Brill Academic Publishers (Index Islamicus)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British Library (AMED)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Buros Center (MMY, TiP)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CABI (CAB Abstracts, Global Health, etc.)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Cinahl Information Systems (CINAHL)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Clarivate (BIOSIS Previews, Zoological Abstracts)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Columbia (Avery Index to Architectural Periodicals)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EBSCO (H.W. Wilson, Historical Abs, SPORTDiscus etc.)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Education Resources Information Center (ERIC)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Elsevier (Compendex, EMBASE, GEOBASE)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Harvard (Anthropological Literature)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IET (Inspec)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IFIS (Food Science &amp; Technology Abstracts)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Index to Jewish Periodicals (IJP)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INION (Russian Academy of Sciences Bibliographies)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INST-CNRS (FRANCIS, PASCAL)</a:t>
            </a:r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4636223" y="1196135"/>
            <a:ext cx="4141572" cy="4674602"/>
          </a:xfr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IPSA (International Political Science Abstracts)</a:t>
            </a:r>
          </a:p>
          <a:p>
            <a:pPr>
              <a:spcBef>
                <a:spcPts val="225"/>
              </a:spcBef>
            </a:pPr>
            <a:r>
              <a:rPr lang="de-DE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Leibniz-Zentrum für Psychologische Info (PSYNDEX)</a:t>
            </a:r>
            <a:endParaRPr lang="en-US" sz="1000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Library of Congress (MCLC)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Mary M. Schmidt (Index to 19th-Century AAP) 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Modern Language Association  (MLA Int’l Bibliography) 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Music Library Association (Index to Printed Music)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National Agricultural Library (AGRICOLA)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National Assn of Social Workers (Social Work Abstracts)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National Library of Medicine (PubMed/MEDLINE)</a:t>
            </a:r>
          </a:p>
          <a:p>
            <a:pPr>
              <a:spcBef>
                <a:spcPts val="225"/>
              </a:spcBef>
            </a:pPr>
            <a:r>
              <a:rPr lang="fr-FR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National Technical Information Service (NTIS)</a:t>
            </a:r>
            <a:endParaRPr lang="en-US" sz="1000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NISC South Africa (Africa-Wide Information, etc.)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Philosopher’s Information Center (Philosophers Index)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ProQuest (Sociological Abstracts, etc.)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Répertoire International de Littérature Musicale (RILM)</a:t>
            </a:r>
          </a:p>
          <a:p>
            <a:pPr>
              <a:spcBef>
                <a:spcPts val="225"/>
              </a:spcBef>
            </a:pPr>
            <a:r>
              <a:rPr lang="fr-FR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Répertoire International de la Presse Musicale (RIPM)</a:t>
            </a:r>
            <a:endParaRPr lang="en-US" sz="1000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225"/>
              </a:spcBef>
            </a:pPr>
            <a:r>
              <a:rPr lang="fr-FR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Répertoire International des Sources Musicale (RISM)</a:t>
            </a:r>
          </a:p>
          <a:p>
            <a:pPr>
              <a:spcBef>
                <a:spcPts val="225"/>
              </a:spcBef>
            </a:pPr>
            <a:r>
              <a:rPr lang="fr-FR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Royal Anthropological Institute </a:t>
            </a: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(Anthropological Index)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Royal Society of Chemistry (Analytical Abstracts)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Science Society, et al (History of STM)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Smithers Information Limited (Polymer Library)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UCLA (Hispanic American Periodicals Index)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University of California, Berkeley (Chicano Database)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University of Illinois (ABSEES)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University of Toronto (Iter Bibliography)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University of Tulsa (Petroleum Abstracts)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vLex (vLex Global, vLex Europe)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William S. Hein &amp; Co (HeinOnline)</a:t>
            </a:r>
          </a:p>
          <a:p>
            <a:pPr>
              <a:spcBef>
                <a:spcPts val="225"/>
              </a:spcBef>
            </a:pPr>
            <a:r>
              <a:rPr lang="en-US" sz="1000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Wiley &amp; Sons, Ltd. (Cochrane)</a:t>
            </a:r>
          </a:p>
          <a:p>
            <a:pPr marL="0" indent="0">
              <a:spcBef>
                <a:spcPts val="225"/>
              </a:spcBef>
              <a:buFont typeface="Arial" panose="020B0604020202020204" pitchFamily="34" charset="0"/>
              <a:buNone/>
            </a:pPr>
            <a:endParaRPr lang="en-US" sz="1000" dirty="0">
              <a:solidFill>
                <a:schemeClr val="accent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17649" y="5870737"/>
            <a:ext cx="7973656" cy="1036110"/>
            <a:chOff x="610955" y="5861406"/>
            <a:chExt cx="7973656" cy="1036110"/>
          </a:xfrm>
        </p:grpSpPr>
        <p:sp>
          <p:nvSpPr>
            <p:cNvPr id="28" name="직사각형 27"/>
            <p:cNvSpPr/>
            <p:nvPr/>
          </p:nvSpPr>
          <p:spPr>
            <a:xfrm>
              <a:off x="610955" y="5881853"/>
              <a:ext cx="41896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00206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Navy : Unique to EDS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00B05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Green : EDS, Summon, Primo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Red: Unique to Summon, Primo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chemeClr val="bg1">
                      <a:lumMod val="6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Light Gray: not in any discovery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000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10955" y="5861406"/>
              <a:ext cx="7973656" cy="749137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4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638" y="4307832"/>
            <a:ext cx="3092154" cy="190061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93" y="1906942"/>
            <a:ext cx="2895187" cy="164675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단일 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 아닌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다양한 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Partner Database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색인의 장점</a:t>
            </a:r>
          </a:p>
        </p:txBody>
      </p:sp>
      <p:cxnSp>
        <p:nvCxnSpPr>
          <p:cNvPr id="19" name="Straight Arrow Connector 13"/>
          <p:cNvCxnSpPr/>
          <p:nvPr/>
        </p:nvCxnSpPr>
        <p:spPr>
          <a:xfrm flipV="1">
            <a:off x="1111825" y="2324837"/>
            <a:ext cx="1454728" cy="213384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grpSp>
          <p:nvGrpSpPr>
            <p:cNvPr id="22" name="그룹 21"/>
            <p:cNvGrpSpPr/>
            <p:nvPr/>
          </p:nvGrpSpPr>
          <p:grpSpPr>
            <a:xfrm>
              <a:off x="251472" y="194076"/>
              <a:ext cx="8694408" cy="552939"/>
              <a:chOff x="251472" y="194076"/>
              <a:chExt cx="8694408" cy="552939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969442" y="739815"/>
                <a:ext cx="1976438" cy="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grpSp>
            <p:nvGrpSpPr>
              <p:cNvPr id="25" name="그룹 24"/>
              <p:cNvGrpSpPr/>
              <p:nvPr/>
            </p:nvGrpSpPr>
            <p:grpSpPr>
              <a:xfrm>
                <a:off x="251472" y="194076"/>
                <a:ext cx="8680106" cy="549121"/>
                <a:chOff x="251472" y="208610"/>
                <a:chExt cx="8680106" cy="549121"/>
              </a:xfrm>
            </p:grpSpPr>
            <p:pic>
              <p:nvPicPr>
                <p:cNvPr id="26" name="Picture 2" descr="C:\Users\Sungkon\Desktop\중대 EDS PT\이미지\logo_Discovery_new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0485" y="216004"/>
                  <a:ext cx="1341093" cy="511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대각선 방향의 모서리가 잘린 사각형 26"/>
                <p:cNvSpPr/>
                <p:nvPr/>
              </p:nvSpPr>
              <p:spPr>
                <a:xfrm>
                  <a:off x="426731" y="208610"/>
                  <a:ext cx="7125653" cy="549121"/>
                </a:xfrm>
                <a:prstGeom prst="snip2DiagRect">
                  <a:avLst>
                    <a:gd name="adj1" fmla="val 0"/>
                    <a:gd name="adj2" fmla="val 50000"/>
                  </a:avLst>
                </a:prstGeom>
                <a:solidFill>
                  <a:schemeClr val="bg1">
                    <a:lumMod val="95000"/>
                    <a:alpha val="9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4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251472" y="218037"/>
                  <a:ext cx="525768" cy="534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endPara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777239" y="268642"/>
              <a:ext cx="6519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b="1" dirty="0">
                  <a:solidFill>
                    <a:schemeClr val="accent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Indexed Contents:</a:t>
              </a:r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데이터의 구성 및 색인의 효율성 및 포괄성</a:t>
              </a: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사각형: 둥근 모서리 2"/>
          <p:cNvSpPr/>
          <p:nvPr/>
        </p:nvSpPr>
        <p:spPr>
          <a:xfrm>
            <a:off x="314783" y="2165490"/>
            <a:ext cx="797042" cy="1014130"/>
          </a:xfrm>
          <a:prstGeom prst="roundRect">
            <a:avLst>
              <a:gd name="adj" fmla="val 80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53" y="1472047"/>
            <a:ext cx="2597727" cy="251170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1472" y="1643801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05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국내 </a:t>
            </a:r>
            <a:r>
              <a:rPr lang="en-US" altLang="ko-KR" sz="105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DB&gt;</a:t>
            </a:r>
            <a:endParaRPr lang="ko-KR" altLang="en-US" sz="1050" b="1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757362" y="5877468"/>
            <a:ext cx="5212080" cy="694944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결과에서</a:t>
            </a:r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content </a:t>
            </a:r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 </a:t>
            </a:r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facet</a:t>
            </a:r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기능을 이용하여 </a:t>
            </a:r>
            <a:r>
              <a:rPr lang="ko-KR" altLang="en-US" sz="16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</a:t>
            </a:r>
            <a:r>
              <a:rPr lang="en-US" altLang="ko-KR" sz="16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6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로만 검색 결과 제한 가능 </a:t>
            </a:r>
            <a:r>
              <a:rPr lang="en-US" altLang="ko-KR" sz="16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!!</a:t>
            </a:r>
            <a:endParaRPr lang="ko-KR" altLang="en-US" sz="1600" b="1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942" y="2247273"/>
            <a:ext cx="2838808" cy="279109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3463703" y="4049227"/>
            <a:ext cx="8034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05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국외 </a:t>
            </a:r>
            <a:r>
              <a:rPr lang="en-US" altLang="ko-KR" sz="105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DB&gt;</a:t>
            </a:r>
            <a:endParaRPr lang="ko-KR" altLang="en-US" sz="1050" b="1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사각형: 둥근 모서리 29"/>
          <p:cNvSpPr/>
          <p:nvPr/>
        </p:nvSpPr>
        <p:spPr>
          <a:xfrm>
            <a:off x="3510638" y="4659562"/>
            <a:ext cx="797042" cy="1014130"/>
          </a:xfrm>
          <a:prstGeom prst="roundRect">
            <a:avLst>
              <a:gd name="adj" fmla="val 807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cxnSp>
        <p:nvCxnSpPr>
          <p:cNvPr id="31" name="Straight Arrow Connector 13"/>
          <p:cNvCxnSpPr/>
          <p:nvPr/>
        </p:nvCxnSpPr>
        <p:spPr>
          <a:xfrm flipV="1">
            <a:off x="4307680" y="3940071"/>
            <a:ext cx="1528710" cy="105946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5"/>
          <p:cNvSpPr txBox="1">
            <a:spLocks/>
          </p:cNvSpPr>
          <p:nvPr/>
        </p:nvSpPr>
        <p:spPr>
          <a:xfrm>
            <a:off x="251472" y="89059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도서관에서 이용 중인 대부분의 자원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학위 논문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Open Access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자원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grpSp>
          <p:nvGrpSpPr>
            <p:cNvPr id="22" name="그룹 21"/>
            <p:cNvGrpSpPr/>
            <p:nvPr/>
          </p:nvGrpSpPr>
          <p:grpSpPr>
            <a:xfrm>
              <a:off x="251472" y="194076"/>
              <a:ext cx="8694408" cy="552939"/>
              <a:chOff x="251472" y="194076"/>
              <a:chExt cx="8694408" cy="552939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969442" y="739815"/>
                <a:ext cx="1976438" cy="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grpSp>
            <p:nvGrpSpPr>
              <p:cNvPr id="25" name="그룹 24"/>
              <p:cNvGrpSpPr/>
              <p:nvPr/>
            </p:nvGrpSpPr>
            <p:grpSpPr>
              <a:xfrm>
                <a:off x="251472" y="194076"/>
                <a:ext cx="8680106" cy="549121"/>
                <a:chOff x="251472" y="208610"/>
                <a:chExt cx="8680106" cy="549121"/>
              </a:xfrm>
            </p:grpSpPr>
            <p:pic>
              <p:nvPicPr>
                <p:cNvPr id="26" name="Picture 2" descr="C:\Users\Sungkon\Desktop\중대 EDS PT\이미지\logo_Discovery_new.pn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0485" y="216004"/>
                  <a:ext cx="1341093" cy="511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대각선 방향의 모서리가 잘린 사각형 26"/>
                <p:cNvSpPr/>
                <p:nvPr/>
              </p:nvSpPr>
              <p:spPr>
                <a:xfrm>
                  <a:off x="426731" y="208610"/>
                  <a:ext cx="7125653" cy="549121"/>
                </a:xfrm>
                <a:prstGeom prst="snip2DiagRect">
                  <a:avLst>
                    <a:gd name="adj1" fmla="val 0"/>
                    <a:gd name="adj2" fmla="val 50000"/>
                  </a:avLst>
                </a:prstGeom>
                <a:solidFill>
                  <a:schemeClr val="bg1">
                    <a:lumMod val="95000"/>
                    <a:alpha val="9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4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251472" y="218037"/>
                  <a:ext cx="525768" cy="534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1</a:t>
                  </a:r>
                  <a:endPara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777239" y="268642"/>
              <a:ext cx="6519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Indexed Contents: </a:t>
              </a:r>
              <a:r>
                <a:rPr lang="ko-KR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데이터의 구성 및 색인의 효율성 및 포괄성</a:t>
              </a: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228600" y="1550235"/>
            <a:ext cx="4414345" cy="2165658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168739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소장자료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/IR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28600" y="2026875"/>
            <a:ext cx="441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도서관 소장자료 업로드를 통한 통합검색 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(KORMARC/MARC21)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소장위치 및 실시간 대출정보 제공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소장자료 강화기능 추가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북커버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주제어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ko-KR" alt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위젯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추가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기관 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Repository 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연동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통합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3000" y="17225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전자저널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4800600" y="2094839"/>
            <a:ext cx="4191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-ACS, AIP, ASCE, ASTM, Cell Press, Elsevier, Emerald, IEEE, IOP, Nature, Oxford Univ. RSC, Sage, Science, Springer, Taylor &amp; Francis, Wiley 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20,000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여 출판사로부터의 상세 메타데이터 포함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4800600" y="3929634"/>
            <a:ext cx="4191000" cy="2148839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223345" y="3929634"/>
            <a:ext cx="4419600" cy="2148839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800600" y="1548990"/>
            <a:ext cx="4191000" cy="2166903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566" y="411012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학술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DB/eBooks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81000" y="447029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-EBSCOhost (BSP, EconLit with FT, eBooks, etc.)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-Web of Science, SCOPUS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ScienceDirect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JSTOR, Wiley TCL, OECD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iLibary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MathScinet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HeinOnline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DBpia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KISS,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KRpia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e-Article,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Kyobo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Scholar.. 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PsycARTICLEs</a:t>
            </a: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53000" y="40789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Open Access</a:t>
            </a: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4876800" y="4464451"/>
            <a:ext cx="4038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arXiv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BioOne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British Library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eThos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DASH, DOAJ, Energy Citation, GBV Online, GPO, </a:t>
            </a:r>
          </a:p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J-STAGE, LUNA,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OAIster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Persée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RCAAP, </a:t>
            </a:r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SciELO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SSOAR, </a:t>
            </a:r>
          </a:p>
          <a:p>
            <a:r>
              <a:rPr lang="en-US" altLang="ko-K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SwePub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TDX, USPTO….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2765062" y="3333601"/>
            <a:ext cx="3950208" cy="812380"/>
          </a:xfrm>
          <a:prstGeom prst="round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KERIS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학위 논문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dCollection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85750" indent="-285750" algn="ctr">
              <a:buFontTx/>
              <a:buChar char="-"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NDSL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아카이브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FRIC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</a:p>
        </p:txBody>
      </p:sp>
    </p:spTree>
    <p:extLst>
      <p:ext uri="{BB962C8B-B14F-4D97-AF65-F5344CB8AC3E}">
        <p14:creationId xmlns:p14="http://schemas.microsoft.com/office/powerpoint/2010/main" val="14640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grpSp>
          <p:nvGrpSpPr>
            <p:cNvPr id="9" name="그룹 8"/>
            <p:cNvGrpSpPr/>
            <p:nvPr/>
          </p:nvGrpSpPr>
          <p:grpSpPr>
            <a:xfrm>
              <a:off x="251472" y="194076"/>
              <a:ext cx="8694408" cy="552939"/>
              <a:chOff x="251472" y="194076"/>
              <a:chExt cx="8694408" cy="552939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6969442" y="739815"/>
                <a:ext cx="1976438" cy="72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grpSp>
            <p:nvGrpSpPr>
              <p:cNvPr id="7" name="그룹 6"/>
              <p:cNvGrpSpPr/>
              <p:nvPr/>
            </p:nvGrpSpPr>
            <p:grpSpPr>
              <a:xfrm>
                <a:off x="251472" y="194076"/>
                <a:ext cx="8680106" cy="549121"/>
                <a:chOff x="251472" y="208610"/>
                <a:chExt cx="8680106" cy="549121"/>
              </a:xfrm>
            </p:grpSpPr>
            <p:pic>
              <p:nvPicPr>
                <p:cNvPr id="2050" name="Picture 2" descr="C:\Users\Sungkon\Desktop\중대 EDS PT\이미지\logo_Discovery_new.pn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0485" y="216004"/>
                  <a:ext cx="1341093" cy="511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대각선 방향의 모서리가 잘린 사각형 4"/>
                <p:cNvSpPr/>
                <p:nvPr/>
              </p:nvSpPr>
              <p:spPr>
                <a:xfrm>
                  <a:off x="426731" y="208610"/>
                  <a:ext cx="7125653" cy="549121"/>
                </a:xfrm>
                <a:prstGeom prst="snip2DiagRect">
                  <a:avLst>
                    <a:gd name="adj1" fmla="val 0"/>
                    <a:gd name="adj2" fmla="val 50000"/>
                  </a:avLst>
                </a:prstGeom>
                <a:solidFill>
                  <a:schemeClr val="bg1">
                    <a:lumMod val="95000"/>
                    <a:alpha val="9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40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6" name="직사각형 5"/>
                <p:cNvSpPr/>
                <p:nvPr/>
              </p:nvSpPr>
              <p:spPr>
                <a:xfrm>
                  <a:off x="251472" y="218037"/>
                  <a:ext cx="525768" cy="53458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2</a:t>
                  </a:r>
                  <a:endPara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777239" y="268642"/>
              <a:ext cx="6519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Indexed Contents: </a:t>
              </a: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데이터의 완성도와 정확성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51472" y="1168050"/>
            <a:ext cx="6606528" cy="2500701"/>
            <a:chOff x="202619" y="2443628"/>
            <a:chExt cx="5725331" cy="2039979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619" y="2443628"/>
              <a:ext cx="5725331" cy="203997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0000"/>
              </a:schemeClr>
            </a:solidFill>
            <a:ln>
              <a:solidFill>
                <a:schemeClr val="bg2"/>
              </a:solidFill>
            </a:ln>
          </p:spPr>
        </p:pic>
        <p:grpSp>
          <p:nvGrpSpPr>
            <p:cNvPr id="14" name="그룹 13"/>
            <p:cNvGrpSpPr/>
            <p:nvPr/>
          </p:nvGrpSpPr>
          <p:grpSpPr>
            <a:xfrm>
              <a:off x="251471" y="3232976"/>
              <a:ext cx="5592737" cy="734725"/>
              <a:chOff x="201953" y="3439061"/>
              <a:chExt cx="4527122" cy="773991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201953" y="3986908"/>
                <a:ext cx="4527122" cy="22614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0000"/>
                </a:schemeClr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201953" y="3439061"/>
                <a:ext cx="4527122" cy="35495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10000"/>
                </a:schemeClr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22" y="3260789"/>
            <a:ext cx="6048817" cy="300931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9" name="모서리가 둥근 직사각형 29"/>
          <p:cNvSpPr/>
          <p:nvPr/>
        </p:nvSpPr>
        <p:spPr>
          <a:xfrm>
            <a:off x="3133493" y="4000150"/>
            <a:ext cx="5597912" cy="1642367"/>
          </a:xfrm>
          <a:prstGeom prst="roundRect">
            <a:avLst>
              <a:gd name="adj" fmla="val 7840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122663" y="3208030"/>
            <a:ext cx="3420637" cy="2033043"/>
            <a:chOff x="122663" y="3347555"/>
            <a:chExt cx="3420637" cy="2033043"/>
          </a:xfrm>
        </p:grpSpPr>
        <p:cxnSp>
          <p:nvCxnSpPr>
            <p:cNvPr id="34" name="직선 화살표 연결선 33"/>
            <p:cNvCxnSpPr/>
            <p:nvPr/>
          </p:nvCxnSpPr>
          <p:spPr>
            <a:xfrm flipV="1">
              <a:off x="2029522" y="3347555"/>
              <a:ext cx="174759" cy="1058891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stCxn id="36" idx="3"/>
            </p:cNvCxnSpPr>
            <p:nvPr/>
          </p:nvCxnSpPr>
          <p:spPr>
            <a:xfrm flipV="1">
              <a:off x="2932771" y="4876626"/>
              <a:ext cx="610529" cy="1689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모서리가 둥근 직사각형 35"/>
            <p:cNvSpPr/>
            <p:nvPr/>
          </p:nvSpPr>
          <p:spPr>
            <a:xfrm>
              <a:off x="122663" y="4406446"/>
              <a:ext cx="2810108" cy="9741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풍부한 상세 레코드 </a:t>
              </a:r>
              <a:r>
                <a:rPr lang="en-US" altLang="ko-KR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–</a:t>
              </a:r>
              <a:r>
                <a:rPr lang="en-US" altLang="ko-K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pPr algn="ctr"/>
              <a:r>
                <a:rPr lang="en-US" altLang="ko-KR" sz="105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pPr algn="ctr"/>
              <a:r>
                <a:rPr lang="ko-KR" altLang="en-US" sz="105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정확한 검색의 필수 요소인 </a:t>
              </a:r>
              <a:endParaRPr lang="en-US" altLang="ko-KR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5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주제어</a:t>
              </a:r>
              <a:r>
                <a:rPr lang="en-US" altLang="ko-KR" sz="105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05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초록</a:t>
              </a:r>
              <a:r>
                <a:rPr lang="en-US" altLang="ko-KR" sz="105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050" b="1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저자 제공 키워드 </a:t>
              </a:r>
              <a:r>
                <a:rPr lang="ko-KR" altLang="en-US" sz="105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필드 제공</a:t>
              </a:r>
              <a:r>
                <a:rPr lang="en-US" altLang="ko-KR" sz="105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05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0" name="모서리가 둥근 직사각형 37"/>
          <p:cNvSpPr/>
          <p:nvPr/>
        </p:nvSpPr>
        <p:spPr>
          <a:xfrm>
            <a:off x="3651709" y="1502305"/>
            <a:ext cx="5212080" cy="694944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</a:t>
            </a:r>
            <a:r>
              <a:rPr lang="ko-KR" altLang="en-US" sz="16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보다 많은 상세 레코드 필드를 제공</a:t>
            </a:r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함으로써</a:t>
            </a:r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이용자들의 </a:t>
            </a:r>
            <a:r>
              <a:rPr lang="ko-KR" altLang="en-US" sz="160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정확성과 효율성을 높여 줌</a:t>
            </a:r>
          </a:p>
        </p:txBody>
      </p:sp>
    </p:spTree>
    <p:extLst>
      <p:ext uri="{BB962C8B-B14F-4D97-AF65-F5344CB8AC3E}">
        <p14:creationId xmlns:p14="http://schemas.microsoft.com/office/powerpoint/2010/main" val="24174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46523"/>
            <a:ext cx="6519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The Most Relevant &amp; Valuable Result !!</a:t>
            </a:r>
            <a:endParaRPr lang="ko-KR" altLang="en-US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46465" y="2889381"/>
            <a:ext cx="2983468" cy="1204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Regarding the discovery service </a:t>
            </a:r>
            <a:r>
              <a:rPr lang="en-US" sz="2000" u="sng" dirty="0">
                <a:solidFill>
                  <a:schemeClr val="bg1"/>
                </a:solidFill>
                <a:latin typeface="+mj-lt"/>
              </a:rPr>
              <a:t>they replaced Primo with </a:t>
            </a:r>
            <a:r>
              <a:rPr lang="en-US" sz="2000" b="1" u="sng" dirty="0">
                <a:solidFill>
                  <a:schemeClr val="bg1"/>
                </a:solidFill>
                <a:latin typeface="+mj-lt"/>
              </a:rPr>
              <a:t>EDS…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434903" y="1554151"/>
            <a:ext cx="8229600" cy="31241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단순히 많은</a:t>
            </a:r>
            <a:r>
              <a:rPr lang="en-US" altLang="ko-KR" sz="1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수의 검색결과가 아닌</a:t>
            </a:r>
            <a:r>
              <a:rPr lang="en-US" altLang="ko-KR" sz="1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Relevance Ranking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관련도가 높은 검색결과를 이용자에게 제공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63" y="1752257"/>
            <a:ext cx="1134877" cy="13476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7814" y="5256601"/>
            <a:ext cx="430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Relevance Ranking 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필드 가중치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7785" y="4756711"/>
            <a:ext cx="2234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altLang="ko-KR" sz="1600" b="1" u="sng" dirty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Subject Headings</a:t>
            </a:r>
          </a:p>
          <a:p>
            <a:pPr marL="342900" indent="-342900" algn="l">
              <a:buAutoNum type="arabicPeriod"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Title</a:t>
            </a:r>
          </a:p>
          <a:p>
            <a:pPr marL="342900" indent="-342900" algn="l">
              <a:buAutoNum type="arabicPeriod"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Author Keywords</a:t>
            </a:r>
          </a:p>
          <a:p>
            <a:pPr marL="342900" indent="-342900" algn="l">
              <a:buAutoNum type="arabicPeriod"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Abstracts</a:t>
            </a:r>
          </a:p>
          <a:p>
            <a:pPr marL="342900" indent="-342900" algn="l">
              <a:buAutoNum type="arabicPeriod"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Authors</a:t>
            </a:r>
          </a:p>
          <a:p>
            <a:pPr marL="342900" indent="-342900" algn="l">
              <a:buAutoNum type="arabicPeriod"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Full Text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34901" y="4704399"/>
            <a:ext cx="8229602" cy="1648024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effectLst>
            <a:outerShdw blurRad="1397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24" name="별: 꼭짓점 7개 23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1451" y="1027629"/>
            <a:ext cx="75216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9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데이터의 완성도와 정확성을 바탕으로 가장 관련성 높은 검색 결과 제공 </a:t>
            </a:r>
          </a:p>
        </p:txBody>
      </p:sp>
    </p:spTree>
    <p:extLst>
      <p:ext uri="{BB962C8B-B14F-4D97-AF65-F5344CB8AC3E}">
        <p14:creationId xmlns:p14="http://schemas.microsoft.com/office/powerpoint/2010/main" val="18194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01980" y="563876"/>
            <a:ext cx="7940040" cy="1706883"/>
          </a:xfrm>
          <a:prstGeom prst="rect">
            <a:avLst/>
          </a:prstGeom>
          <a:solidFill>
            <a:srgbClr val="D0CE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</a:t>
            </a:r>
          </a:p>
          <a:p>
            <a:pPr algn="ctr"/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 flipV="1">
            <a:off x="1264920" y="1767837"/>
            <a:ext cx="661416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01980" y="2865120"/>
            <a:ext cx="7940040" cy="3261360"/>
          </a:xfrm>
          <a:prstGeom prst="roundRect">
            <a:avLst/>
          </a:prstGeom>
          <a:solidFill>
            <a:srgbClr val="F2F2F2">
              <a:alpha val="45098"/>
            </a:srgbClr>
          </a:solidFill>
          <a:ln w="571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</a:p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Functionality</a:t>
            </a:r>
            <a:endParaRPr lang="ko-KR" altLang="en-US" sz="5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7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31" y="1675781"/>
            <a:ext cx="4415434" cy="1140949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기본 검색과 고급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상세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검색 제공</a:t>
            </a: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750" y="135692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 검색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65162" y="2597536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고급 검색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289852" y="2882348"/>
            <a:ext cx="5758769" cy="3478695"/>
            <a:chOff x="3289852" y="2882348"/>
            <a:chExt cx="5758769" cy="347869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852" y="2882348"/>
              <a:ext cx="5758769" cy="347869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33982" y="3108645"/>
              <a:ext cx="714418" cy="130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모서리가 둥근 직사각형 12"/>
            <p:cNvSpPr/>
            <p:nvPr/>
          </p:nvSpPr>
          <p:spPr>
            <a:xfrm>
              <a:off x="3289852" y="3758527"/>
              <a:ext cx="5758769" cy="2602516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설명선 2 19"/>
          <p:cNvSpPr/>
          <p:nvPr/>
        </p:nvSpPr>
        <p:spPr>
          <a:xfrm>
            <a:off x="251472" y="4122786"/>
            <a:ext cx="2953367" cy="1336982"/>
          </a:xfrm>
          <a:prstGeom prst="borderCallout2">
            <a:avLst>
              <a:gd name="adj1" fmla="val -62"/>
              <a:gd name="adj2" fmla="val 50954"/>
              <a:gd name="adj3" fmla="val -41636"/>
              <a:gd name="adj4" fmla="val 83938"/>
              <a:gd name="adj5" fmla="val -41545"/>
              <a:gd name="adj6" fmla="val 17873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보다 다양한 필드 선택 및 검색 창 추가 가능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창 조합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Full Text, Peer Review,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 </a:t>
            </a:r>
            <a:r>
              <a:rPr lang="ko-KR" altLang="en-US" sz="1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년월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언어 등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</a:t>
            </a:r>
            <a:r>
              <a:rPr lang="ko-KR" altLang="en-US" sz="1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제한자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메뉴 사전 제한 검색 가능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449" y="2915104"/>
            <a:ext cx="622286" cy="45777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04" y="3077472"/>
            <a:ext cx="951404" cy="5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2" y="1552227"/>
            <a:ext cx="4265636" cy="2466015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1" name="그룹 10"/>
          <p:cNvGrpSpPr/>
          <p:nvPr/>
        </p:nvGrpSpPr>
        <p:grpSpPr>
          <a:xfrm>
            <a:off x="126302" y="1278590"/>
            <a:ext cx="2619435" cy="3046179"/>
            <a:chOff x="126302" y="1278590"/>
            <a:chExt cx="2619435" cy="3046179"/>
          </a:xfrm>
        </p:grpSpPr>
        <p:sp>
          <p:nvSpPr>
            <p:cNvPr id="12" name="TextBox 11"/>
            <p:cNvSpPr txBox="1"/>
            <p:nvPr/>
          </p:nvSpPr>
          <p:spPr>
            <a:xfrm>
              <a:off x="126302" y="1278590"/>
              <a:ext cx="2619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1. </a:t>
              </a:r>
              <a:r>
                <a:rPr lang="ko-KR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키워드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en-US" altLang="ko-KR" sz="1200" b="1" dirty="0">
                  <a:solidFill>
                    <a:srgbClr val="FFC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self driving car  </a:t>
              </a:r>
              <a:endParaRPr lang="ko-KR" altLang="en-US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107" y="4047770"/>
              <a:ext cx="1701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검색결과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16,743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51472" y="817118"/>
            <a:ext cx="8171075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기록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(search history)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 다양한 조합을 통한 추가 검색 가능</a:t>
            </a: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33" name="별: 꼭짓점 7개 32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2666797" y="2463257"/>
            <a:ext cx="488281" cy="32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7" name="직사각형 36"/>
          <p:cNvSpPr/>
          <p:nvPr/>
        </p:nvSpPr>
        <p:spPr>
          <a:xfrm>
            <a:off x="5197547" y="4047770"/>
            <a:ext cx="488281" cy="32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grpSp>
        <p:nvGrpSpPr>
          <p:cNvPr id="4" name="그룹 3"/>
          <p:cNvGrpSpPr/>
          <p:nvPr/>
        </p:nvGrpSpPr>
        <p:grpSpPr>
          <a:xfrm>
            <a:off x="2384290" y="2109876"/>
            <a:ext cx="4526937" cy="3031742"/>
            <a:chOff x="2430533" y="2310585"/>
            <a:chExt cx="4526937" cy="3031742"/>
          </a:xfrm>
        </p:grpSpPr>
        <p:sp>
          <p:nvSpPr>
            <p:cNvPr id="13" name="TextBox 12"/>
            <p:cNvSpPr txBox="1"/>
            <p:nvPr/>
          </p:nvSpPr>
          <p:spPr>
            <a:xfrm>
              <a:off x="4506671" y="2310585"/>
              <a:ext cx="2450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2. </a:t>
              </a:r>
              <a:r>
                <a:rPr lang="ko-KR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키워드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en-US" altLang="ko-KR" sz="1200" b="1" dirty="0">
                  <a:solidFill>
                    <a:srgbClr val="FFC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motor industry</a:t>
              </a:r>
              <a:endParaRPr lang="ko-KR" altLang="en-US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0533" y="5065328"/>
              <a:ext cx="17908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검색결과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697,256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059" y="2384304"/>
            <a:ext cx="4308214" cy="2456691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25" name="그룹 24"/>
          <p:cNvGrpSpPr/>
          <p:nvPr/>
        </p:nvGrpSpPr>
        <p:grpSpPr>
          <a:xfrm>
            <a:off x="6232168" y="3712321"/>
            <a:ext cx="2825645" cy="2881031"/>
            <a:chOff x="6232168" y="3712321"/>
            <a:chExt cx="2825645" cy="2881031"/>
          </a:xfrm>
        </p:grpSpPr>
        <p:sp>
          <p:nvSpPr>
            <p:cNvPr id="19" name="TextBox 18"/>
            <p:cNvSpPr txBox="1"/>
            <p:nvPr/>
          </p:nvSpPr>
          <p:spPr>
            <a:xfrm>
              <a:off x="7266938" y="6316353"/>
              <a:ext cx="17908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검색결과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590,708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2168" y="3712321"/>
              <a:ext cx="28256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3. </a:t>
              </a:r>
              <a:r>
                <a:rPr lang="ko-KR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키워드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en-US" altLang="ko-KR" sz="1200" b="1" dirty="0">
                  <a:solidFill>
                    <a:srgbClr val="FFC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artificial intelligence</a:t>
              </a:r>
              <a:endParaRPr lang="ko-KR" altLang="en-US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010" y="3975167"/>
            <a:ext cx="4162424" cy="233290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465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225083" y="179363"/>
            <a:ext cx="8693834" cy="6499274"/>
          </a:xfrm>
          <a:prstGeom prst="roundRect">
            <a:avLst>
              <a:gd name="adj" fmla="val 8085"/>
            </a:avLst>
          </a:prstGeom>
          <a:solidFill>
            <a:srgbClr val="F2F2F2">
              <a:alpha val="45098"/>
            </a:srgbClr>
          </a:solidFill>
          <a:ln w="571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897943" y="901503"/>
            <a:ext cx="5025097" cy="1706883"/>
            <a:chOff x="601980" y="563876"/>
            <a:chExt cx="7940040" cy="1706883"/>
          </a:xfrm>
        </p:grpSpPr>
        <p:sp>
          <p:nvSpPr>
            <p:cNvPr id="3" name="직사각형 2"/>
            <p:cNvSpPr/>
            <p:nvPr/>
          </p:nvSpPr>
          <p:spPr>
            <a:xfrm flipV="1">
              <a:off x="727152" y="1742048"/>
              <a:ext cx="6521012" cy="457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400" dirty="0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601980" y="563876"/>
              <a:ext cx="7940040" cy="1706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INDEX</a:t>
              </a:r>
              <a:endParaRPr lang="en-US" altLang="ko-KR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97944" y="2459499"/>
            <a:ext cx="50250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Overview</a:t>
            </a:r>
          </a:p>
          <a:p>
            <a:pPr marL="342900" indent="-342900">
              <a:buAutoNum type="arabicPeriod"/>
            </a:pPr>
            <a:r>
              <a:rPr lang="en-US" altLang="ko-K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Indexed Contents</a:t>
            </a:r>
          </a:p>
          <a:p>
            <a:pPr marL="342900" indent="-342900">
              <a:buFontTx/>
              <a:buAutoNum type="arabicPeriod"/>
            </a:pPr>
            <a:r>
              <a:rPr lang="en-US" altLang="ko-K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Functionality</a:t>
            </a:r>
          </a:p>
          <a:p>
            <a:pPr marL="342900" indent="-342900">
              <a:buAutoNum type="arabicPeriod"/>
            </a:pPr>
            <a:r>
              <a:rPr lang="en-US" altLang="ko-K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Service Support</a:t>
            </a:r>
          </a:p>
          <a:p>
            <a:pPr marL="342900" indent="-342900">
              <a:buAutoNum type="arabicPeriod"/>
            </a:pPr>
            <a:r>
              <a:rPr lang="en-US" altLang="ko-K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658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2" y="1564228"/>
            <a:ext cx="8591192" cy="3805168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08688" y="2642835"/>
            <a:ext cx="7982632" cy="367990"/>
          </a:xfrm>
          <a:prstGeom prst="roundRect">
            <a:avLst>
              <a:gd name="adj" fmla="val 18605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설명선 2 10"/>
          <p:cNvSpPr/>
          <p:nvPr/>
        </p:nvSpPr>
        <p:spPr>
          <a:xfrm>
            <a:off x="5072791" y="4478199"/>
            <a:ext cx="3769873" cy="1144845"/>
          </a:xfrm>
          <a:prstGeom prst="borderCallout2">
            <a:avLst>
              <a:gd name="adj1" fmla="val -62"/>
              <a:gd name="adj2" fmla="val 50954"/>
              <a:gd name="adj3" fmla="val -52303"/>
              <a:gd name="adj4" fmla="val 50704"/>
              <a:gd name="adj5" fmla="val -129322"/>
              <a:gd name="adj6" fmla="val 2451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식에 대한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ID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번호를 부여하여 저장 및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추후 검색 가능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 생성 필요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검색 식을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‘AND’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‘OR’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연산자를 조합해 새로운 검색 식으로 검색 가능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0" name="텍스트 개체 틀 5"/>
          <p:cNvSpPr txBox="1">
            <a:spLocks/>
          </p:cNvSpPr>
          <p:nvPr/>
        </p:nvSpPr>
        <p:spPr>
          <a:xfrm>
            <a:off x="251472" y="817118"/>
            <a:ext cx="8171075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기록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(search history)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 다양한 조합을 통한 추가 검색 가능</a:t>
            </a: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42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식을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저장하고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알림 기능 설정 가능</a:t>
            </a: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51471" y="1347536"/>
            <a:ext cx="3997144" cy="5411499"/>
            <a:chOff x="251471" y="1347536"/>
            <a:chExt cx="3997144" cy="5411499"/>
          </a:xfrm>
        </p:grpSpPr>
        <p:grpSp>
          <p:nvGrpSpPr>
            <p:cNvPr id="17" name="그룹 16"/>
            <p:cNvGrpSpPr/>
            <p:nvPr/>
          </p:nvGrpSpPr>
          <p:grpSpPr>
            <a:xfrm>
              <a:off x="251472" y="1347536"/>
              <a:ext cx="3997143" cy="5411499"/>
              <a:chOff x="251472" y="1347536"/>
              <a:chExt cx="3997143" cy="5411499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472" y="1347536"/>
                <a:ext cx="3997143" cy="541149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260" t="23718" r="6204" b="17613"/>
              <a:stretch/>
            </p:blipFill>
            <p:spPr>
              <a:xfrm>
                <a:off x="1200420" y="1763795"/>
                <a:ext cx="526738" cy="7880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260" t="23718" r="6204" b="17613"/>
              <a:stretch/>
            </p:blipFill>
            <p:spPr>
              <a:xfrm>
                <a:off x="1200420" y="1611247"/>
                <a:ext cx="526738" cy="78802"/>
              </a:xfrm>
              <a:prstGeom prst="rect">
                <a:avLst/>
              </a:prstGeom>
            </p:spPr>
          </p:pic>
        </p:grpSp>
        <p:sp>
          <p:nvSpPr>
            <p:cNvPr id="12" name="모서리가 둥근 직사각형 11"/>
            <p:cNvSpPr/>
            <p:nvPr/>
          </p:nvSpPr>
          <p:spPr>
            <a:xfrm>
              <a:off x="251471" y="1347536"/>
              <a:ext cx="3997144" cy="5276287"/>
            </a:xfrm>
            <a:prstGeom prst="roundRect">
              <a:avLst>
                <a:gd name="adj" fmla="val 5971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설명선 2 10"/>
          <p:cNvSpPr/>
          <p:nvPr/>
        </p:nvSpPr>
        <p:spPr>
          <a:xfrm>
            <a:off x="5093644" y="1267051"/>
            <a:ext cx="3751595" cy="1194429"/>
          </a:xfrm>
          <a:prstGeom prst="borderCallout2">
            <a:avLst>
              <a:gd name="adj1" fmla="val 45788"/>
              <a:gd name="adj2" fmla="val -429"/>
              <a:gd name="adj3" fmla="val 46600"/>
              <a:gd name="adj4" fmla="val -23707"/>
              <a:gd name="adj5" fmla="val 65974"/>
              <a:gd name="adj6" fmla="val -3868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 이름 설정 및 설명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주기 설정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 대상 정보 입력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 포맷 설정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 텍스트 또는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HTML)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989557" y="2817342"/>
            <a:ext cx="4956323" cy="2856115"/>
            <a:chOff x="3989557" y="2834119"/>
            <a:chExt cx="4956323" cy="285611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8126" y="2834119"/>
              <a:ext cx="2217754" cy="2294123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</p:pic>
        <p:sp>
          <p:nvSpPr>
            <p:cNvPr id="13" name="모서리가 둥근 직사각형 12"/>
            <p:cNvSpPr/>
            <p:nvPr/>
          </p:nvSpPr>
          <p:spPr>
            <a:xfrm>
              <a:off x="3989557" y="4538645"/>
              <a:ext cx="4792936" cy="1151589"/>
            </a:xfrm>
            <a:prstGeom prst="roundRect">
              <a:avLst/>
            </a:prstGeom>
            <a:solidFill>
              <a:schemeClr val="bg1">
                <a:lumMod val="95000"/>
                <a:alpha val="76000"/>
              </a:schemeClr>
            </a:solidFill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기록의 결과는 한시적으로만 저장되어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세션이 만료되면 삭제됨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</a:p>
            <a:p>
              <a:endPara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결과의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영구적 저장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또는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알림 기능을 이용하기 위해선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간단한 정보로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사용자 이름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이메일 주소 등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 계정 생성 필요</a:t>
              </a:r>
              <a:endPara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728126" y="2817342"/>
            <a:ext cx="419294" cy="30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88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4" y="1301816"/>
            <a:ext cx="7827457" cy="5218305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쉽고 직관적이면서도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정교한 검색을 위한 주제기반 전문검색 지원</a:t>
            </a:r>
            <a:endParaRPr lang="en-US" altLang="ko-K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endParaRPr lang="en-US" altLang="ko-K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427510" y="1966307"/>
            <a:ext cx="2325950" cy="636297"/>
          </a:xfrm>
          <a:prstGeom prst="roundRect">
            <a:avLst/>
          </a:prstGeom>
          <a:solidFill>
            <a:schemeClr val="bg1">
              <a:lumMod val="95000"/>
              <a:alpha val="7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주제 선택 적용 가능</a:t>
            </a:r>
            <a:endParaRPr lang="en-US" altLang="ko-KR" sz="1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복수 주제 선택 가능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36136" y="4843935"/>
            <a:ext cx="7710778" cy="874643"/>
          </a:xfrm>
          <a:prstGeom prst="roundRect">
            <a:avLst/>
          </a:prstGeom>
          <a:solidFill>
            <a:schemeClr val="bg1">
              <a:lumMod val="95000"/>
              <a:alpha val="7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색인된 대부분의 영문 저널 및 단행본</a:t>
            </a:r>
            <a:r>
              <a: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(eBooks 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포함</a:t>
            </a:r>
            <a:r>
              <a: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</a:t>
            </a:r>
            <a:r>
              <a:rPr lang="en-US" altLang="ko-KR" sz="14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68</a:t>
            </a:r>
            <a:r>
              <a:rPr lang="ko-KR" altLang="en-US" sz="14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주제분야 분류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하여 이용자가 특정 주제분야 선택 시</a:t>
            </a:r>
            <a:r>
              <a: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주제분야의 저널 및 단행본에 대한 가중치를 우선 적용하여 보다 주제적으로 관련도 높은 자료를 우선 제공</a:t>
            </a:r>
          </a:p>
        </p:txBody>
      </p:sp>
      <p:grpSp>
        <p:nvGrpSpPr>
          <p:cNvPr id="14" name="그룹 13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18" name="별: 꼭짓점 7개 17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90" y="1683688"/>
            <a:ext cx="8679304" cy="4761717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직관적이면서도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쉽고 정교한 검색을 위한 주제기반 전문검색 지원</a:t>
            </a: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키워드 </a:t>
            </a:r>
            <a:r>
              <a:rPr lang="en-US" altLang="ko-KR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artificial intelligence/ </a:t>
            </a:r>
            <a:r>
              <a:rPr lang="ko-KR" altLang="en-US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주제 </a:t>
            </a:r>
            <a:r>
              <a:rPr lang="en-US" altLang="ko-KR" sz="1600" b="1" u="sng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u="sng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경제학</a:t>
            </a:r>
            <a:r>
              <a:rPr lang="en-US" altLang="ko-KR" sz="1600" b="1" u="sng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6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설명선 2 13"/>
          <p:cNvSpPr/>
          <p:nvPr/>
        </p:nvSpPr>
        <p:spPr>
          <a:xfrm>
            <a:off x="5813441" y="4436326"/>
            <a:ext cx="2642224" cy="1041990"/>
          </a:xfrm>
          <a:prstGeom prst="borderCallout2">
            <a:avLst>
              <a:gd name="adj1" fmla="val 43743"/>
              <a:gd name="adj2" fmla="val 24"/>
              <a:gd name="adj3" fmla="val -3947"/>
              <a:gd name="adj4" fmla="val -13342"/>
              <a:gd name="adj5" fmla="val -4893"/>
              <a:gd name="adj6" fmla="val -144445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출판물 검색 결과 상위 저널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New York Times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Blomberg Businessweek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Marketing Week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251472" y="2330606"/>
            <a:ext cx="1164733" cy="858644"/>
          </a:xfrm>
          <a:prstGeom prst="roundRect">
            <a:avLst>
              <a:gd name="adj" fmla="val 776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4146809" y="1809796"/>
            <a:ext cx="2411849" cy="348871"/>
          </a:xfrm>
          <a:prstGeom prst="wedgeRoundRectCallout">
            <a:avLst>
              <a:gd name="adj1" fmla="val -51607"/>
              <a:gd name="adj2" fmla="val 14052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Journal of Market Research</a:t>
            </a: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4839743" y="3453632"/>
            <a:ext cx="2750742" cy="348871"/>
          </a:xfrm>
          <a:prstGeom prst="wedgeRoundRectCallout">
            <a:avLst>
              <a:gd name="adj1" fmla="val -49926"/>
              <a:gd name="adj2" fmla="val 170097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Journal of Economic Perspectives</a:t>
            </a:r>
          </a:p>
        </p:txBody>
      </p:sp>
      <p:sp>
        <p:nvSpPr>
          <p:cNvPr id="17" name="모서리가 둥근 사각형 설명선 18"/>
          <p:cNvSpPr/>
          <p:nvPr/>
        </p:nvSpPr>
        <p:spPr>
          <a:xfrm>
            <a:off x="2461892" y="5398011"/>
            <a:ext cx="3369833" cy="348871"/>
          </a:xfrm>
          <a:prstGeom prst="wedgeRoundRectCallout">
            <a:avLst>
              <a:gd name="adj1" fmla="val 4821"/>
              <a:gd name="adj2" fmla="val 16820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Managerial &amp; Decision Economics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4" y="3817744"/>
            <a:ext cx="1855365" cy="239401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6448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72" y="1720586"/>
            <a:ext cx="8593282" cy="4758273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5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직관적이면서도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쉽고 정교한 검색을 위한 주제기반 전문검색 지원</a:t>
            </a: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r>
              <a:rPr lang="ko-KR" altLang="en-US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키워드 </a:t>
            </a:r>
            <a:r>
              <a:rPr lang="en-US" altLang="ko-KR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artificial intelligence/ </a:t>
            </a:r>
            <a:r>
              <a:rPr lang="ko-KR" altLang="en-US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주제 </a:t>
            </a:r>
            <a:r>
              <a:rPr lang="en-US" altLang="ko-KR" sz="1600" b="1" u="sng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u="sng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공학</a:t>
            </a:r>
            <a:r>
              <a:rPr lang="en-US" altLang="ko-KR" sz="1600" b="1" u="sng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r>
              <a:rPr lang="en-US" altLang="ko-KR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6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buNone/>
            </a:pPr>
            <a:endParaRPr lang="en-US" altLang="ko-K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설명선 2 13"/>
          <p:cNvSpPr/>
          <p:nvPr/>
        </p:nvSpPr>
        <p:spPr>
          <a:xfrm>
            <a:off x="5010439" y="4216644"/>
            <a:ext cx="3935441" cy="1101680"/>
          </a:xfrm>
          <a:prstGeom prst="borderCallout2">
            <a:avLst>
              <a:gd name="adj1" fmla="val 43743"/>
              <a:gd name="adj2" fmla="val 24"/>
              <a:gd name="adj3" fmla="val 12248"/>
              <a:gd name="adj4" fmla="val -15325"/>
              <a:gd name="adj5" fmla="val 13443"/>
              <a:gd name="adj6" fmla="val -7360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출판물 검색 결과 상위 저널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Engineering Applications of Artificial Intelligence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Journal of Intelligence &amp; Fuzzy Systems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Mathematical Problems in Engineering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IEEE Spectrum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51472" y="2263698"/>
            <a:ext cx="1164733" cy="892097"/>
          </a:xfrm>
          <a:prstGeom prst="roundRect">
            <a:avLst>
              <a:gd name="adj" fmla="val 776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4766967" y="1807399"/>
            <a:ext cx="3190694" cy="348871"/>
          </a:xfrm>
          <a:prstGeom prst="wedgeRoundRectCallout">
            <a:avLst>
              <a:gd name="adj1" fmla="val -46015"/>
              <a:gd name="adj2" fmla="val 14052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IEEE Technology and Society Magazine</a:t>
            </a: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4402709" y="3316933"/>
            <a:ext cx="3554952" cy="348871"/>
          </a:xfrm>
          <a:prstGeom prst="wedgeRoundRectCallout">
            <a:avLst>
              <a:gd name="adj1" fmla="val -50215"/>
              <a:gd name="adj2" fmla="val 19247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IEEE Transactions on Industrial Informatics</a:t>
            </a:r>
          </a:p>
        </p:txBody>
      </p:sp>
      <p:sp>
        <p:nvSpPr>
          <p:cNvPr id="17" name="모서리가 둥근 사각형 설명선 18"/>
          <p:cNvSpPr/>
          <p:nvPr/>
        </p:nvSpPr>
        <p:spPr>
          <a:xfrm>
            <a:off x="4766967" y="5441524"/>
            <a:ext cx="3369833" cy="348871"/>
          </a:xfrm>
          <a:prstGeom prst="wedgeRoundRectCallout">
            <a:avLst>
              <a:gd name="adj1" fmla="val -72612"/>
              <a:gd name="adj2" fmla="val 1138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IEEE Technology and Society Magazine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" y="3307614"/>
            <a:ext cx="2085975" cy="301942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1437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397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Equivalent Subjects Search : 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관련주제용어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확장 검색</a:t>
            </a:r>
            <a:endParaRPr lang="en-US" altLang="ko-KR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31943" y="1529362"/>
            <a:ext cx="4408328" cy="4819024"/>
          </a:xfrm>
          <a:prstGeom prst="roundRect">
            <a:avLst/>
          </a:prstGeom>
          <a:solidFill>
            <a:schemeClr val="bg1">
              <a:lumMod val="95000"/>
              <a:alpha val="5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대부분의 기사 레코드는 보다 상세한 데이터 레코드와 정확한 검색결과 제공을 위해 통제어휘집을 통한 양질의 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subject heading</a:t>
            </a:r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포함하고 있음</a:t>
            </a:r>
          </a:p>
          <a:p>
            <a:pPr algn="ctr"/>
            <a:endParaRPr lang="en-US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하지만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이용자의 검색키워드와 주제 색인이 항상 일치하지는 않음</a:t>
            </a:r>
          </a:p>
          <a:p>
            <a:pPr algn="ctr"/>
            <a:endParaRPr lang="en-US" altLang="ko-KR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 키워드와 주제 색인을 매핑하여  검색에 연계한다면 보다 향상된 검색결과 및 관련도 높은 검색결과를 제공 가능</a:t>
            </a:r>
          </a:p>
        </p:txBody>
      </p:sp>
      <p:graphicFrame>
        <p:nvGraphicFramePr>
          <p:cNvPr id="24" name="Content Placeholder 13"/>
          <p:cNvGraphicFramePr>
            <a:graphicFrameLocks/>
          </p:cNvGraphicFramePr>
          <p:nvPr/>
        </p:nvGraphicFramePr>
        <p:xfrm>
          <a:off x="4737253" y="1918501"/>
          <a:ext cx="4208627" cy="40306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75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User Search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</a:t>
                      </a: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Indexing 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 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0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adhd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ttention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eficit </a:t>
                      </a:r>
                      <a:r>
                        <a:rPr lang="en-US" sz="12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yperactivity disorder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Attention Deficit Disorder with Hyperactivity 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6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global warming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Climate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change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Climatic changes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fracking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hydraulic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fracturing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02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tumors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tumours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Neoplasms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Neoplasms</a:t>
                      </a:r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Cystic,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Mucinous</a:t>
                      </a:r>
                      <a:r>
                        <a:rPr lang="en-US" sz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and Serous</a:t>
                      </a:r>
                      <a:endParaRPr lang="en-US" sz="12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</p:spTree>
    <p:extLst>
      <p:ext uri="{BB962C8B-B14F-4D97-AF65-F5344CB8AC3E}">
        <p14:creationId xmlns:p14="http://schemas.microsoft.com/office/powerpoint/2010/main" val="22774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705" y="2678220"/>
            <a:ext cx="7069873" cy="327980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70" y="1260071"/>
            <a:ext cx="5164288" cy="1264724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2845242" y="1720475"/>
            <a:ext cx="5788780" cy="873366"/>
            <a:chOff x="2216875" y="1451507"/>
            <a:chExt cx="5788780" cy="873366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2216875" y="1451507"/>
              <a:ext cx="1398970" cy="3539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1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설명선 2 15"/>
            <p:cNvSpPr/>
            <p:nvPr/>
          </p:nvSpPr>
          <p:spPr>
            <a:xfrm>
              <a:off x="4511573" y="1912565"/>
              <a:ext cx="3494082" cy="412308"/>
            </a:xfrm>
            <a:prstGeom prst="borderCallout2">
              <a:avLst>
                <a:gd name="adj1" fmla="val -1236"/>
                <a:gd name="adj2" fmla="val 28907"/>
                <a:gd name="adj3" fmla="val -71994"/>
                <a:gd name="adj4" fmla="val 8449"/>
                <a:gd name="adj5" fmla="val -76682"/>
                <a:gd name="adj6" fmla="val -25416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고급 검색의 </a:t>
              </a:r>
              <a:r>
                <a:rPr lang="en-US" altLang="ko-KR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동등한주제 적용</a:t>
              </a:r>
              <a:r>
                <a:rPr lang="en-US" altLang="ko-KR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’(</a:t>
              </a:r>
              <a:r>
                <a:rPr lang="ko-KR" altLang="en-US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시소러스</a:t>
              </a:r>
              <a:r>
                <a:rPr lang="en-US" altLang="ko-KR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확장 검색 선택</a:t>
              </a:r>
              <a:endPara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5" name="설명선 2 24"/>
          <p:cNvSpPr/>
          <p:nvPr/>
        </p:nvSpPr>
        <p:spPr>
          <a:xfrm>
            <a:off x="4591525" y="4596277"/>
            <a:ext cx="4304371" cy="608863"/>
          </a:xfrm>
          <a:prstGeom prst="borderCallout2">
            <a:avLst>
              <a:gd name="adj1" fmla="val 53678"/>
              <a:gd name="adj2" fmla="val 174"/>
              <a:gd name="adj3" fmla="val -131921"/>
              <a:gd name="adj4" fmla="val -21272"/>
              <a:gd name="adj5" fmla="val -132305"/>
              <a:gd name="adj6" fmla="val -37276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이용자의 검색 키워드는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‘tumor’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지만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관련주제용어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확장을 통해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‘neoplasms’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검색 결과도 함께 표시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861705" y="3240502"/>
            <a:ext cx="1149124" cy="87536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8000"/>
            </a:schemeClr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690569" y="5349334"/>
            <a:ext cx="509509" cy="14821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8000"/>
            </a:schemeClr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7" name="텍스트 개체 틀 5"/>
          <p:cNvSpPr txBox="1">
            <a:spLocks/>
          </p:cNvSpPr>
          <p:nvPr/>
        </p:nvSpPr>
        <p:spPr>
          <a:xfrm>
            <a:off x="251472" y="817118"/>
            <a:ext cx="8680106" cy="397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Equivalent Subjects Search : 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관련주제용어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확장 검색</a:t>
            </a:r>
            <a:endParaRPr lang="en-US" altLang="ko-KR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20609" y="5642321"/>
            <a:ext cx="7710778" cy="938254"/>
          </a:xfrm>
          <a:prstGeom prst="roundRect">
            <a:avLst/>
          </a:prstGeom>
          <a:solidFill>
            <a:schemeClr val="bg1">
              <a:lumMod val="95000"/>
              <a:alpha val="7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주제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DB, HW Wilson, NISC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여종의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321,000 Terms</a:t>
            </a:r>
            <a:r>
              <a: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및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MEDLINE, </a:t>
            </a:r>
            <a:r>
              <a:rPr lang="en-US" altLang="ko-KR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PsycINFO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INSPEC, </a:t>
            </a:r>
            <a:r>
              <a:rPr lang="en-US" altLang="ko-KR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HeinOnline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MLA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매핑</a:t>
            </a:r>
            <a:r>
              <a: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</a:t>
            </a:r>
            <a:endParaRPr lang="en-US" altLang="ko-KR" sz="1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매핑 범위 계속해서 확대 중</a:t>
            </a:r>
          </a:p>
        </p:txBody>
      </p:sp>
      <p:grpSp>
        <p:nvGrpSpPr>
          <p:cNvPr id="23" name="그룹 22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24" name="별: 꼭짓점 7개 23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397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Equivalent Subjects Search : 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관련주제용어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시소러스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확장 검색</a:t>
            </a:r>
            <a:endParaRPr lang="en-US" altLang="ko-KR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편리하고 다양한 검색 기능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6731" y="1785973"/>
            <a:ext cx="8504847" cy="1814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심리학 대표 서지 데이터베이스인 </a:t>
            </a:r>
            <a:r>
              <a:rPr lang="en-US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PsycINFO</a:t>
            </a:r>
            <a:r>
              <a:rPr lang="en-US" altLang="ko-KR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®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디스커버리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솔루션에 단지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검색만 가능하도록 포함되어 있다면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도서관 이용자는 그 정보를 검색 하더라도 수박 겉핥기 식의 학술 연구를 할 수 밖에 없습니다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하지만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주제 색인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</a:t>
            </a:r>
            <a:r>
              <a:rPr lang="en-US" altLang="ko-KR" sz="1600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PsycINFO®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효율적으로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검색되도록 지원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.“</a:t>
            </a:r>
          </a:p>
        </p:txBody>
      </p:sp>
      <p:sp>
        <p:nvSpPr>
          <p:cNvPr id="14" name="Text Placeholder 14"/>
          <p:cNvSpPr txBox="1">
            <a:spLocks/>
          </p:cNvSpPr>
          <p:nvPr/>
        </p:nvSpPr>
        <p:spPr>
          <a:xfrm>
            <a:off x="1707013" y="4311225"/>
            <a:ext cx="5589333" cy="1411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b="1" dirty="0">
                <a:solidFill>
                  <a:srgbClr val="002F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Linda Beebe </a:t>
            </a:r>
            <a:r>
              <a:rPr lang="en-US" sz="1200" dirty="0">
                <a:solidFill>
                  <a:srgbClr val="002F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sz="1200" dirty="0">
                <a:solidFill>
                  <a:srgbClr val="002F5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Senior Director </a:t>
            </a:r>
            <a:r>
              <a:rPr lang="en-US" sz="8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(formerly of the APA) </a:t>
            </a:r>
            <a:r>
              <a:rPr lang="en-US" sz="1200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PsycINFO</a:t>
            </a:r>
          </a:p>
          <a:p>
            <a:pPr marL="0" indent="0" algn="r">
              <a:buNone/>
            </a:pP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Stakeholders Strive to Define Standards for Web-Scale Discovery Systems By Michael Kelley</a:t>
            </a: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3489" y="4244378"/>
            <a:ext cx="1212339" cy="154536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02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240" b="6973"/>
          <a:stretch/>
        </p:blipFill>
        <p:spPr>
          <a:xfrm>
            <a:off x="777239" y="1257877"/>
            <a:ext cx="7841801" cy="5217004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52120"/>
            <a:chOff x="251472" y="194076"/>
            <a:chExt cx="8694408" cy="552120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8996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 link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원문 접속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83112" y="5218770"/>
            <a:ext cx="4917688" cy="28993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설명선 2 11"/>
          <p:cNvSpPr/>
          <p:nvPr/>
        </p:nvSpPr>
        <p:spPr>
          <a:xfrm>
            <a:off x="3100039" y="2352906"/>
            <a:ext cx="5698273" cy="1516567"/>
          </a:xfrm>
          <a:prstGeom prst="borderCallout2">
            <a:avLst>
              <a:gd name="adj1" fmla="val 99571"/>
              <a:gd name="adj2" fmla="val 46453"/>
              <a:gd name="adj3" fmla="val 121696"/>
              <a:gd name="adj4" fmla="val 23777"/>
              <a:gd name="adj5" fmla="val 188795"/>
              <a:gd name="adj6" fmla="val 1622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Link resolver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통하지 않고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결과에서 바로 원문으로 이동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아티클의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제공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source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여러 개일 경우에도 모두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link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가능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EBSCOhost DB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eBook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PDF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 바로 오픈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출판사 또는 </a:t>
            </a:r>
            <a:r>
              <a:rPr lang="ko-KR" altLang="en-US" sz="1200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타벤더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원문의 경우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ko-KR" altLang="en-US" sz="1200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상세화면으로 이동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 링크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뿐만이 아닌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참고정보원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(WOS, Scopus, KCI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링크도 함께 표시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텍스트 개체 틀 5"/>
          <p:cNvSpPr txBox="1">
            <a:spLocks/>
          </p:cNvSpPr>
          <p:nvPr/>
        </p:nvSpPr>
        <p:spPr>
          <a:xfrm>
            <a:off x="251472" y="817119"/>
            <a:ext cx="8680106" cy="396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검색결과 화면에서 원문 및 참고 정보원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Direct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링크 제공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별도의 이동 없이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16" name="별: 꼭짓점 7개 15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2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047" y="2972953"/>
            <a:ext cx="5928644" cy="3431596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저널과 </a:t>
            </a:r>
            <a:r>
              <a:rPr lang="ko-KR" alt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아티클에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대한 검색 결과 동시 표시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72" y="1684700"/>
            <a:ext cx="175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키워드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nature</a:t>
            </a:r>
            <a:endParaRPr lang="ko-KR" altLang="en-US" sz="1200" b="1" dirty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111350" y="3197093"/>
            <a:ext cx="1918412" cy="71517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설명선 2 14"/>
          <p:cNvSpPr/>
          <p:nvPr/>
        </p:nvSpPr>
        <p:spPr>
          <a:xfrm>
            <a:off x="122978" y="4789732"/>
            <a:ext cx="3769873" cy="1144845"/>
          </a:xfrm>
          <a:prstGeom prst="borderCallout2">
            <a:avLst>
              <a:gd name="adj1" fmla="val 1753"/>
              <a:gd name="adj2" fmla="val 50678"/>
              <a:gd name="adj3" fmla="val -52303"/>
              <a:gd name="adj4" fmla="val 50704"/>
              <a:gd name="adj5" fmla="val -85857"/>
              <a:gd name="adj6" fmla="val 106116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연구자들은 학술 자원을 검색하며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‘Nature’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키워드 입력 시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이라는 의미가 아닌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 명으로 입력하는 경우가 대부분 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저널에서만 재 검색 가능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1" y="2051793"/>
            <a:ext cx="828675" cy="609600"/>
          </a:xfrm>
          <a:prstGeom prst="rect">
            <a:avLst/>
          </a:prstGeom>
        </p:spPr>
      </p:pic>
      <p:sp>
        <p:nvSpPr>
          <p:cNvPr id="17" name="텍스트 개체 틀 5"/>
          <p:cNvSpPr txBox="1">
            <a:spLocks/>
          </p:cNvSpPr>
          <p:nvPr/>
        </p:nvSpPr>
        <p:spPr>
          <a:xfrm>
            <a:off x="251472" y="817118"/>
            <a:ext cx="7894238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기관의 홀딩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액세스 권한이 있는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저널 명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ISSN, ISBN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입력될 경우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해당 출판물의 결과를 가장 상단에 표시 후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 이후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article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표시</a:t>
            </a:r>
            <a:endParaRPr lang="en-US" altLang="ko-KR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1" y="1994283"/>
            <a:ext cx="4780599" cy="86688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8" name="그룹 17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19" name="별: 꼭짓점 7개 18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23" name="화살표: 아래로 구부러짐 22"/>
          <p:cNvSpPr/>
          <p:nvPr/>
        </p:nvSpPr>
        <p:spPr>
          <a:xfrm rot="18901714">
            <a:off x="5103342" y="2399906"/>
            <a:ext cx="1166393" cy="437975"/>
          </a:xfrm>
          <a:prstGeom prst="curvedDownArrow">
            <a:avLst/>
          </a:prstGeom>
          <a:gradFill>
            <a:gsLst>
              <a:gs pos="50000">
                <a:srgbClr val="10387A"/>
              </a:gs>
              <a:gs pos="50000">
                <a:schemeClr val="accent1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97" y="4543402"/>
            <a:ext cx="600402" cy="13855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357" y="5925806"/>
            <a:ext cx="600402" cy="13855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147" y="1994283"/>
            <a:ext cx="2776676" cy="213683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474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01980" y="563876"/>
            <a:ext cx="7940040" cy="1706883"/>
          </a:xfrm>
          <a:prstGeom prst="rect">
            <a:avLst/>
          </a:prstGeom>
          <a:solidFill>
            <a:srgbClr val="D0CE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</a:t>
            </a:r>
          </a:p>
          <a:p>
            <a:pPr algn="ctr"/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 flipV="1">
            <a:off x="1264920" y="1767837"/>
            <a:ext cx="661416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01980" y="2865120"/>
            <a:ext cx="7940040" cy="3261360"/>
          </a:xfrm>
          <a:prstGeom prst="roundRect">
            <a:avLst/>
          </a:prstGeom>
          <a:solidFill>
            <a:srgbClr val="F2F2F2">
              <a:alpha val="45098"/>
            </a:srgbClr>
          </a:solidFill>
          <a:ln w="571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Overview</a:t>
            </a:r>
            <a:endParaRPr lang="ko-KR" altLang="en-US" sz="5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31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2" y="2027443"/>
            <a:ext cx="4268558" cy="92078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037" y="3036251"/>
            <a:ext cx="5888702" cy="3627055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저널과 </a:t>
            </a:r>
            <a:r>
              <a:rPr lang="ko-KR" alt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아티클에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대한 검색 결과 동시 표시</a:t>
            </a: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7894238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기관의 홀딩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액세스 권한이 있는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저널 명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ISSN, ISBN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입력될 경우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해당 출판물의 결과를 가장 상단에 표시 후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 이후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article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표시</a:t>
            </a:r>
            <a:endParaRPr lang="en-US" altLang="ko-KR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72" y="1684700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키워드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0276-7783 (ISSN </a:t>
            </a:r>
            <a:r>
              <a:rPr lang="ko-KR" altLang="en-US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r>
              <a:rPr lang="en-US" altLang="ko-KR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25" name="별: 꼭짓점 7개 24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15" name="설명선 2 14"/>
          <p:cNvSpPr/>
          <p:nvPr/>
        </p:nvSpPr>
        <p:spPr>
          <a:xfrm>
            <a:off x="943253" y="5083218"/>
            <a:ext cx="3437511" cy="445296"/>
          </a:xfrm>
          <a:prstGeom prst="borderCallout2">
            <a:avLst>
              <a:gd name="adj1" fmla="val -62"/>
              <a:gd name="adj2" fmla="val 50954"/>
              <a:gd name="adj3" fmla="val -289812"/>
              <a:gd name="adj4" fmla="val 51015"/>
              <a:gd name="adj5" fmla="val -583576"/>
              <a:gd name="adj6" fmla="val 2700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ISSN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ISBN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직접 입력해 검색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화살표: 아래로 구부러짐 28"/>
          <p:cNvSpPr/>
          <p:nvPr/>
        </p:nvSpPr>
        <p:spPr>
          <a:xfrm rot="19885105">
            <a:off x="4428246" y="2339705"/>
            <a:ext cx="1216499" cy="523902"/>
          </a:xfrm>
          <a:prstGeom prst="curvedDownArrow">
            <a:avLst/>
          </a:prstGeom>
          <a:gradFill>
            <a:gsLst>
              <a:gs pos="50000">
                <a:srgbClr val="10387A"/>
              </a:gs>
              <a:gs pos="50000">
                <a:schemeClr val="accent1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719" y="2168837"/>
            <a:ext cx="3333759" cy="234117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545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1" y="2006755"/>
            <a:ext cx="4870098" cy="90549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9817" y="3143498"/>
            <a:ext cx="6216063" cy="3356145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저널과 </a:t>
            </a:r>
            <a:r>
              <a:rPr lang="ko-KR" alt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아티클에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대한 검색 결과 동시 표시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72" y="1684700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키워드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IEEE Power</a:t>
            </a:r>
            <a:r>
              <a:rPr lang="ko-KR" altLang="en-US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Engineering Review</a:t>
            </a:r>
            <a:endParaRPr lang="ko-KR" altLang="en-US" sz="1200" b="1" dirty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텍스트 개체 틀 5"/>
          <p:cNvSpPr txBox="1">
            <a:spLocks/>
          </p:cNvSpPr>
          <p:nvPr/>
        </p:nvSpPr>
        <p:spPr>
          <a:xfrm>
            <a:off x="251472" y="817118"/>
            <a:ext cx="7894238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기관의 홀딩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액세스 권한이 있는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저널 명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ISSN, ISBN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입력될 경우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해당 출판물의 결과를 가장 상단에 표시 후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 이후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article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표시</a:t>
            </a:r>
            <a:endParaRPr lang="en-US" altLang="ko-KR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374" y="1627268"/>
            <a:ext cx="3581943" cy="282064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2" name="모서리가 둥근 직사각형 21"/>
          <p:cNvSpPr/>
          <p:nvPr/>
        </p:nvSpPr>
        <p:spPr>
          <a:xfrm>
            <a:off x="6381507" y="2184982"/>
            <a:ext cx="2417955" cy="32980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설명선 2 14"/>
          <p:cNvSpPr/>
          <p:nvPr/>
        </p:nvSpPr>
        <p:spPr>
          <a:xfrm>
            <a:off x="155647" y="4092275"/>
            <a:ext cx="3770893" cy="1041787"/>
          </a:xfrm>
          <a:prstGeom prst="borderCallout2">
            <a:avLst>
              <a:gd name="adj1" fmla="val -62"/>
              <a:gd name="adj2" fmla="val 50954"/>
              <a:gd name="adj3" fmla="val -53425"/>
              <a:gd name="adj4" fmla="val 50981"/>
              <a:gd name="adj5" fmla="val -168877"/>
              <a:gd name="adj6" fmla="val 16553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 명 클릭 시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저널의 상세 정보 페이지로 이동하여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 액세스 제공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source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 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출판사 또는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해당 저널 상세 화면으로 이동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5" name="화살표: 아래로 구부러짐 24"/>
          <p:cNvSpPr/>
          <p:nvPr/>
        </p:nvSpPr>
        <p:spPr>
          <a:xfrm rot="19885105">
            <a:off x="4397240" y="2217984"/>
            <a:ext cx="1520683" cy="576038"/>
          </a:xfrm>
          <a:prstGeom prst="curvedDownArrow">
            <a:avLst/>
          </a:prstGeom>
          <a:gradFill>
            <a:gsLst>
              <a:gs pos="50000">
                <a:srgbClr val="10387A"/>
              </a:gs>
              <a:gs pos="50000">
                <a:schemeClr val="accent1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197" y="1290918"/>
            <a:ext cx="3350903" cy="3123624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다양하고 편리한 </a:t>
            </a:r>
            <a:r>
              <a:rPr lang="en-US" altLang="ko-KR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facet</a:t>
            </a:r>
            <a:r>
              <a:rPr lang="ko-KR" alt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통한 검색 결과 제한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2" y="1290918"/>
            <a:ext cx="1395263" cy="5298140"/>
          </a:xfrm>
          <a:prstGeom prst="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tx2"/>
            </a:solidFill>
          </a:ln>
        </p:spPr>
      </p:pic>
      <p:sp>
        <p:nvSpPr>
          <p:cNvPr id="12" name="모서리가 둥근 직사각형 11"/>
          <p:cNvSpPr/>
          <p:nvPr/>
        </p:nvSpPr>
        <p:spPr>
          <a:xfrm>
            <a:off x="221886" y="3090159"/>
            <a:ext cx="1424848" cy="148184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9956" y="1511497"/>
            <a:ext cx="1424848" cy="14038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21886" y="5045339"/>
            <a:ext cx="1424848" cy="136621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28127" y="95747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facets</a:t>
            </a:r>
            <a:endParaRPr lang="ko-KR" altLang="en-US" sz="1600" b="1" u="sng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 rot="15390358">
            <a:off x="1722467" y="1636044"/>
            <a:ext cx="533400" cy="603180"/>
          </a:xfrm>
          <a:prstGeom prst="downArrow">
            <a:avLst>
              <a:gd name="adj1" fmla="val 50000"/>
              <a:gd name="adj2" fmla="val 49997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89" y="2345478"/>
            <a:ext cx="3678753" cy="342749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9" name="AutoShape 36"/>
          <p:cNvSpPr>
            <a:spLocks noChangeArrowheads="1"/>
          </p:cNvSpPr>
          <p:nvPr/>
        </p:nvSpPr>
        <p:spPr bwMode="auto">
          <a:xfrm rot="15390358">
            <a:off x="2228164" y="2771809"/>
            <a:ext cx="533400" cy="1643284"/>
          </a:xfrm>
          <a:prstGeom prst="downArrow">
            <a:avLst>
              <a:gd name="adj1" fmla="val 50000"/>
              <a:gd name="adj2" fmla="val 49997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544" y="3147192"/>
            <a:ext cx="3536185" cy="330167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0" name="AutoShape 36"/>
          <p:cNvSpPr>
            <a:spLocks noChangeArrowheads="1"/>
          </p:cNvSpPr>
          <p:nvPr/>
        </p:nvSpPr>
        <p:spPr bwMode="auto">
          <a:xfrm rot="15390358">
            <a:off x="3263226" y="3488408"/>
            <a:ext cx="533400" cy="3772184"/>
          </a:xfrm>
          <a:prstGeom prst="downArrow">
            <a:avLst>
              <a:gd name="adj1" fmla="val 50000"/>
              <a:gd name="adj2" fmla="val 49997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48143" y="1867209"/>
            <a:ext cx="4876463" cy="896988"/>
          </a:xfrm>
          <a:prstGeom prst="roundRect">
            <a:avLst>
              <a:gd name="adj" fmla="val 22675"/>
            </a:avLst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연구자들은 특히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특정 출판사</a:t>
            </a:r>
            <a:r>
              <a:rPr lang="en-US" altLang="ko-KR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학회</a:t>
            </a:r>
            <a:r>
              <a:rPr lang="en-US" altLang="ko-KR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저널 또는 특정 </a:t>
            </a:r>
            <a:r>
              <a:rPr lang="en-US" altLang="ko-KR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 수록된 정보만을 선호하는 경향이 강하기 때문에 검색결과에서 출판사 및 수록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로 쉽게 제한할 수 잇는 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Facet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 반드시 필요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강력한 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Facet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endParaRPr lang="en-US" altLang="ko-KR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25" name="별: 꼭짓점 7개 24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5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01"/>
          <a:stretch/>
        </p:blipFill>
        <p:spPr>
          <a:xfrm>
            <a:off x="279779" y="1278103"/>
            <a:ext cx="1276131" cy="538204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모서리가 둥근 직사각형 15"/>
          <p:cNvSpPr/>
          <p:nvPr/>
        </p:nvSpPr>
        <p:spPr>
          <a:xfrm>
            <a:off x="279778" y="3625441"/>
            <a:ext cx="1276132" cy="137232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79778" y="2421174"/>
            <a:ext cx="1291513" cy="101325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79778" y="5478223"/>
            <a:ext cx="1276132" cy="107618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8127" y="95747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u="sng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facets</a:t>
            </a:r>
            <a:endParaRPr lang="ko-KR" altLang="en-US" sz="1600" b="1" u="sng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강력한 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Facet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endParaRPr lang="en-US" altLang="ko-KR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59" y="1296024"/>
            <a:ext cx="3018568" cy="277684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823" y="2166122"/>
            <a:ext cx="3268578" cy="303420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230" y="3454844"/>
            <a:ext cx="3343632" cy="308292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2" name="AutoShape 36"/>
          <p:cNvSpPr>
            <a:spLocks noChangeArrowheads="1"/>
          </p:cNvSpPr>
          <p:nvPr/>
        </p:nvSpPr>
        <p:spPr bwMode="auto">
          <a:xfrm rot="15390358">
            <a:off x="2340351" y="3011968"/>
            <a:ext cx="533400" cy="2074107"/>
          </a:xfrm>
          <a:prstGeom prst="downArrow">
            <a:avLst>
              <a:gd name="adj1" fmla="val 50000"/>
              <a:gd name="adj2" fmla="val 49997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 rot="15390358">
            <a:off x="3317890" y="3392972"/>
            <a:ext cx="533400" cy="4084693"/>
          </a:xfrm>
          <a:prstGeom prst="downArrow">
            <a:avLst>
              <a:gd name="adj1" fmla="val 50000"/>
              <a:gd name="adj2" fmla="val 49997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auto">
          <a:xfrm rot="15390358">
            <a:off x="1566295" y="2568412"/>
            <a:ext cx="533400" cy="462854"/>
          </a:xfrm>
          <a:prstGeom prst="downArrow">
            <a:avLst>
              <a:gd name="adj1" fmla="val 50000"/>
              <a:gd name="adj2" fmla="val 49997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5030766" y="1773063"/>
            <a:ext cx="3717269" cy="498997"/>
          </a:xfrm>
          <a:prstGeom prst="roundRect">
            <a:avLst>
              <a:gd name="adj" fmla="val 22675"/>
            </a:avLst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facet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 정확히 일치하는 항목들을 제공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31" name="직사각형 30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36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대각선 방향의 모서리가 잘린 사각형 36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다양하고 편리한 </a:t>
            </a:r>
            <a:r>
              <a:rPr lang="en-US" altLang="ko-KR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facet</a:t>
            </a:r>
            <a:r>
              <a:rPr lang="ko-KR" alt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통한 검색 결과 제한</a:t>
            </a:r>
          </a:p>
        </p:txBody>
      </p:sp>
    </p:spTree>
    <p:extLst>
      <p:ext uri="{BB962C8B-B14F-4D97-AF65-F5344CB8AC3E}">
        <p14:creationId xmlns:p14="http://schemas.microsoft.com/office/powerpoint/2010/main" val="29498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20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932" y="4100326"/>
            <a:ext cx="5367474" cy="248926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79" y="1274490"/>
            <a:ext cx="4613825" cy="2725391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활용의 편의성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서지 반출 기능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결과에서 폴더에 담아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간편하게 서지 관리 도구로 반출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417046" y="2061480"/>
            <a:ext cx="355220" cy="136066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으로 구부러진 화살표 17"/>
          <p:cNvSpPr/>
          <p:nvPr/>
        </p:nvSpPr>
        <p:spPr>
          <a:xfrm rot="18302201">
            <a:off x="1221612" y="3952536"/>
            <a:ext cx="1093112" cy="2510204"/>
          </a:xfrm>
          <a:prstGeom prst="curvedRightArrow">
            <a:avLst>
              <a:gd name="adj1" fmla="val 17750"/>
              <a:gd name="adj2" fmla="val 5000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047572" y="4767227"/>
            <a:ext cx="504812" cy="29284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472" y="1495425"/>
            <a:ext cx="3284510" cy="183869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1" name="모서리가 둥근 직사각형 30"/>
          <p:cNvSpPr/>
          <p:nvPr/>
        </p:nvSpPr>
        <p:spPr>
          <a:xfrm>
            <a:off x="5844720" y="2946887"/>
            <a:ext cx="3130213" cy="581644"/>
          </a:xfrm>
          <a:prstGeom prst="roundRect">
            <a:avLst>
              <a:gd name="adj" fmla="val 22675"/>
            </a:avLst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EndNote, </a:t>
            </a:r>
            <a:r>
              <a:rPr lang="en-US" altLang="ko-KR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RefWorks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 서지 관리 도구 또는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다양한 포맷으로 반출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오른쪽으로 구부러진 화살표 19"/>
          <p:cNvSpPr/>
          <p:nvPr/>
        </p:nvSpPr>
        <p:spPr>
          <a:xfrm rot="12888576">
            <a:off x="8065360" y="3348135"/>
            <a:ext cx="722541" cy="1966547"/>
          </a:xfrm>
          <a:prstGeom prst="curvedRightArrow">
            <a:avLst>
              <a:gd name="adj1" fmla="val 17750"/>
              <a:gd name="adj2" fmla="val 5000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활용의 편의성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서지 반출 기능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엑셀 포맷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(.CSV)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으로 서지 사항 반출 가능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10" y="1330587"/>
            <a:ext cx="6792312" cy="387601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92009" y="1330587"/>
            <a:ext cx="6828836" cy="5128937"/>
            <a:chOff x="0" y="0"/>
            <a:chExt cx="7851648" cy="6858000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7851648" cy="56083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4456562"/>
              <a:ext cx="7851648" cy="240143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2032" y="3845056"/>
              <a:ext cx="1499616" cy="61150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5"/>
            <p:cNvSpPr/>
            <p:nvPr/>
          </p:nvSpPr>
          <p:spPr>
            <a:xfrm>
              <a:off x="6352032" y="560832"/>
              <a:ext cx="1499616" cy="283055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Content Placeholder 5"/>
          <p:cNvSpPr txBox="1">
            <a:spLocks/>
          </p:cNvSpPr>
          <p:nvPr/>
        </p:nvSpPr>
        <p:spPr>
          <a:xfrm>
            <a:off x="7259185" y="3091442"/>
            <a:ext cx="1847653" cy="1480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엑셀로 서지사항 반출 가능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다운로드한 뒤 메타데이터 편집</a:t>
            </a:r>
            <a:r>
              <a:rPr kumimoji="0" lang="ko-KR" altLang="en-US" sz="1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용이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필드 추가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solidFill>
                  <a:srgbClr val="1F497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 가능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Oval 1"/>
          <p:cNvSpPr/>
          <p:nvPr/>
        </p:nvSpPr>
        <p:spPr>
          <a:xfrm>
            <a:off x="662977" y="4200882"/>
            <a:ext cx="67253" cy="57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10"/>
          <p:cNvSpPr/>
          <p:nvPr/>
        </p:nvSpPr>
        <p:spPr>
          <a:xfrm>
            <a:off x="662977" y="4902414"/>
            <a:ext cx="63623" cy="547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241320" y="4400934"/>
            <a:ext cx="3130213" cy="581644"/>
          </a:xfrm>
          <a:prstGeom prst="roundRect">
            <a:avLst>
              <a:gd name="adj" fmla="val 22675"/>
            </a:avLst>
          </a:prstGeom>
          <a:solidFill>
            <a:srgbClr val="F2F2F2">
              <a:alpha val="89804"/>
            </a:srgb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csv 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형식으로 서지사항 반출이 지원되는 유일한 </a:t>
            </a:r>
            <a:r>
              <a:rPr lang="ko-KR" altLang="en-US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디스커버리</a:t>
            </a:r>
            <a:r>
              <a:rPr lang="ko-KR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솔루션</a:t>
            </a:r>
            <a:endParaRPr lang="en-US" altLang="ko-K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34" name="별: 꼭짓점 7개 33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26" name="모서리가 둥근 직사각형 18"/>
          <p:cNvSpPr/>
          <p:nvPr/>
        </p:nvSpPr>
        <p:spPr>
          <a:xfrm>
            <a:off x="571355" y="4351157"/>
            <a:ext cx="1101581" cy="22084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7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01" y="1467576"/>
            <a:ext cx="8526424" cy="4568983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활용의 편의성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087185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서지 사항 공유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Kakao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Line, Facebook, Twitter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등 다양한 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SNS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통한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공유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929118" y="4683547"/>
            <a:ext cx="882373" cy="39525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25"/>
          <p:cNvSpPr/>
          <p:nvPr/>
        </p:nvSpPr>
        <p:spPr>
          <a:xfrm>
            <a:off x="600063" y="1551695"/>
            <a:ext cx="6990422" cy="1392228"/>
          </a:xfrm>
          <a:prstGeom prst="roundRect">
            <a:avLst>
              <a:gd name="adj" fmla="val 529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 rot="7723483" flipH="1">
            <a:off x="6651216" y="2373663"/>
            <a:ext cx="386784" cy="2899438"/>
          </a:xfrm>
          <a:prstGeom prst="downArrow">
            <a:avLst>
              <a:gd name="adj1" fmla="val 28634"/>
              <a:gd name="adj2" fmla="val 64879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1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909" y="2980243"/>
            <a:ext cx="5550705" cy="343245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2" y="1299412"/>
            <a:ext cx="5074768" cy="1634076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53913"/>
            <a:chOff x="251472" y="194076"/>
            <a:chExt cx="8694408" cy="553913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0789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참고 정보원에 대한 표시와 링크</a:t>
            </a:r>
            <a:endParaRPr lang="en-US" altLang="ko-K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76352" y="2584992"/>
            <a:ext cx="1795288" cy="27166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76670" y="4307127"/>
            <a:ext cx="477982" cy="210557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471640" y="2361852"/>
            <a:ext cx="4635198" cy="1104175"/>
            <a:chOff x="-4610" y="5129454"/>
            <a:chExt cx="5407428" cy="1104175"/>
          </a:xfrm>
        </p:grpSpPr>
        <p:sp>
          <p:nvSpPr>
            <p:cNvPr id="22" name="설명선 2 21"/>
            <p:cNvSpPr/>
            <p:nvPr/>
          </p:nvSpPr>
          <p:spPr>
            <a:xfrm>
              <a:off x="1264558" y="5129454"/>
              <a:ext cx="4138260" cy="1104175"/>
            </a:xfrm>
            <a:prstGeom prst="borderCallout2">
              <a:avLst>
                <a:gd name="adj1" fmla="val 101229"/>
                <a:gd name="adj2" fmla="val 31217"/>
                <a:gd name="adj3" fmla="val 197922"/>
                <a:gd name="adj4" fmla="val 8997"/>
                <a:gd name="adj5" fmla="val 242264"/>
                <a:gd name="adj6" fmla="val -11666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AutoNum type="arabicPeriod"/>
              </a:pP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결과 하단에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custom link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</a:t>
              </a:r>
              <a:r>
                <a:rPr lang="ko-KR" altLang="en-US" sz="1200" b="1" dirty="0" err="1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셋업하여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WOS, Scopus, JCR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등에 대한 링크 제공함으로써 등재 </a:t>
              </a:r>
              <a:r>
                <a:rPr lang="ko-KR" altLang="en-US" sz="1200" b="1" i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여부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바로 확인 가능 </a:t>
              </a:r>
              <a:r>
                <a:rPr lang="en-US" altLang="ko-KR" sz="12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 구독 기관에도 링크 제공 가능</a:t>
              </a:r>
              <a:r>
                <a:rPr lang="en-US" altLang="ko-KR" sz="12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2.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국내 저널에 대한 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KCI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등재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후보 여부도 제공</a:t>
              </a:r>
              <a:r>
                <a:rPr lang="en-US" altLang="ko-KR" sz="12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  <p:cxnSp>
          <p:nvCxnSpPr>
            <p:cNvPr id="23" name="직선 화살표 연결선 22"/>
            <p:cNvCxnSpPr>
              <a:endCxn id="20" idx="3"/>
            </p:cNvCxnSpPr>
            <p:nvPr/>
          </p:nvCxnSpPr>
          <p:spPr>
            <a:xfrm flipH="1" flipV="1">
              <a:off x="-4610" y="5488429"/>
              <a:ext cx="1269169" cy="212662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 정보 이용의 편의성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(WOS, Scopus, JCR, KCI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27" name="별: 꼭짓점 7개 26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9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120"/>
            <a:chOff x="251472" y="194076"/>
            <a:chExt cx="8694408" cy="552120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8996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 구독 자원에 대한 활용 지원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003295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국가과학기술정보센터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(NDSL) – 1,725 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종 해외 학술저널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Archive 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제공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17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77239" y="1590618"/>
            <a:ext cx="5113422" cy="1837901"/>
            <a:chOff x="925062" y="1636449"/>
            <a:chExt cx="7198355" cy="286612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062" y="1796899"/>
              <a:ext cx="2343913" cy="76810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13946" y="2566146"/>
              <a:ext cx="1321894" cy="47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1,072 </a:t>
              </a:r>
              <a:r>
                <a:rPr lang="ko-KR" altLang="en-US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</a:t>
              </a:r>
              <a:endPara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7992" y="1636449"/>
              <a:ext cx="943200" cy="97901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50772" y="2569451"/>
              <a:ext cx="897637" cy="40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97 </a:t>
              </a:r>
              <a:r>
                <a:rPr lang="ko-KR" altLang="en-US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</a:t>
              </a:r>
              <a:endPara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273" y="1891844"/>
              <a:ext cx="1654144" cy="4793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15808" y="2566147"/>
              <a:ext cx="897637" cy="40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94 </a:t>
              </a:r>
              <a:r>
                <a:rPr lang="ko-KR" altLang="en-US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</a:t>
              </a:r>
              <a:endPara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582" y="3289621"/>
              <a:ext cx="1255373" cy="72798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648199" y="4098376"/>
              <a:ext cx="897637" cy="40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74 </a:t>
              </a:r>
              <a:r>
                <a:rPr lang="ko-KR" altLang="en-US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</a:t>
              </a:r>
              <a:endPara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4647" y="3418993"/>
              <a:ext cx="1625021" cy="54362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331246" y="4100297"/>
              <a:ext cx="897637" cy="40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66 </a:t>
              </a:r>
              <a:r>
                <a:rPr lang="ko-KR" altLang="en-US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</a:t>
              </a:r>
              <a:endPara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47526" y="4098377"/>
              <a:ext cx="897637" cy="40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 </a:t>
              </a:r>
              <a:r>
                <a:rPr lang="ko-KR" altLang="en-US" sz="1400" b="1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</a:t>
              </a:r>
              <a:endParaRPr lang="en-US" altLang="ko-KR" sz="1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8735" y="3370391"/>
              <a:ext cx="1349452" cy="634490"/>
            </a:xfrm>
            <a:prstGeom prst="rect">
              <a:avLst/>
            </a:prstGeom>
          </p:spPr>
        </p:pic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99" y="3918934"/>
            <a:ext cx="5178891" cy="244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오른쪽으로 구부러진 화살표 17"/>
          <p:cNvSpPr/>
          <p:nvPr/>
        </p:nvSpPr>
        <p:spPr>
          <a:xfrm rot="15281755">
            <a:off x="2775192" y="5453281"/>
            <a:ext cx="695742" cy="1857313"/>
          </a:xfrm>
          <a:prstGeom prst="curvedRightArrow">
            <a:avLst>
              <a:gd name="adj1" fmla="val 17750"/>
              <a:gd name="adj2" fmla="val 5000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762907" y="3679212"/>
            <a:ext cx="3994072" cy="2339224"/>
            <a:chOff x="3762907" y="3679212"/>
            <a:chExt cx="3994072" cy="2339224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2907" y="3679212"/>
              <a:ext cx="3407432" cy="2164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오른쪽으로 구부러진 화살표 17"/>
            <p:cNvSpPr/>
            <p:nvPr/>
          </p:nvSpPr>
          <p:spPr>
            <a:xfrm rot="13163164">
              <a:off x="6974142" y="3930172"/>
              <a:ext cx="782837" cy="2088264"/>
            </a:xfrm>
            <a:prstGeom prst="curvedRightArrow">
              <a:avLst>
                <a:gd name="adj1" fmla="val 17750"/>
                <a:gd name="adj2" fmla="val 50000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36" name="별: 꼭짓점 7개 35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966" y="2167638"/>
            <a:ext cx="2689756" cy="182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1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37" y="1890676"/>
            <a:ext cx="5721759" cy="1930153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52120"/>
            <a:chOff x="251472" y="194076"/>
            <a:chExt cx="8694408" cy="552120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8996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 구독 자원에 대한 활용 지원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텍스트 개체 틀 5"/>
          <p:cNvSpPr txBox="1">
            <a:spLocks/>
          </p:cNvSpPr>
          <p:nvPr/>
        </p:nvSpPr>
        <p:spPr>
          <a:xfrm>
            <a:off x="251472" y="817118"/>
            <a:ext cx="7650957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FRIC (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외국학술지원센터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로 원문 복사 신청 가능한 자원에 대한 링크</a:t>
            </a:r>
            <a:endParaRPr lang="en-US" altLang="ko-K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1144" y="3385427"/>
            <a:ext cx="3793071" cy="2636686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29" name="그룹 28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30" name="별: 꼭짓점 7개 29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  <p:sp>
        <p:nvSpPr>
          <p:cNvPr id="33" name="모서리가 둥근 직사각형 19"/>
          <p:cNvSpPr/>
          <p:nvPr/>
        </p:nvSpPr>
        <p:spPr>
          <a:xfrm>
            <a:off x="2157669" y="3481834"/>
            <a:ext cx="1030031" cy="252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오른쪽으로 구부러진 화살표 15"/>
          <p:cNvSpPr/>
          <p:nvPr/>
        </p:nvSpPr>
        <p:spPr>
          <a:xfrm rot="17830185">
            <a:off x="3372783" y="3278899"/>
            <a:ext cx="866632" cy="2957317"/>
          </a:xfrm>
          <a:prstGeom prst="curvedRightArrow">
            <a:avLst>
              <a:gd name="adj1" fmla="val 17750"/>
              <a:gd name="adj2" fmla="val 5000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6"/>
          <p:cNvSpPr/>
          <p:nvPr/>
        </p:nvSpPr>
        <p:spPr>
          <a:xfrm>
            <a:off x="325268" y="5025752"/>
            <a:ext cx="4240190" cy="1301103"/>
          </a:xfrm>
          <a:prstGeom prst="roundRect">
            <a:avLst>
              <a:gd name="adj" fmla="val 22675"/>
            </a:avLst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FRIC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구독 중인 저널에 대한 타이틀 리스트와 </a:t>
            </a:r>
            <a:r>
              <a:rPr lang="ko-KR" altLang="en-US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커버러지를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확보해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ko-KR" altLang="en-US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아티클에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대한 링크 표시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기관 구독 자원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이용 가능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링크 표시 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</a:p>
          <a:p>
            <a:pPr marL="285750" indent="-285750">
              <a:buFontTx/>
              <a:buChar char="-"/>
            </a:pP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RISS 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사이트로 이동하여 계정 생성 후 원문 신청 </a:t>
            </a:r>
            <a:endParaRPr lang="en-US" altLang="ko-KR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42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258143" y="870872"/>
            <a:ext cx="8686800" cy="5613818"/>
          </a:xfrm>
          <a:prstGeom prst="roundRect">
            <a:avLst>
              <a:gd name="adj" fmla="val 8712"/>
            </a:avLst>
          </a:prstGeom>
          <a:solidFill>
            <a:schemeClr val="bg1">
              <a:lumMod val="95000"/>
              <a:alpha val="5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41210"/>
            <a:ext cx="651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Evolution of Library Search</a:t>
            </a:r>
            <a:endParaRPr lang="ko-KR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차트 15"/>
          <p:cNvGraphicFramePr/>
          <p:nvPr/>
        </p:nvGraphicFramePr>
        <p:xfrm>
          <a:off x="914400" y="4074160"/>
          <a:ext cx="499607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1285651"/>
            <a:ext cx="152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18305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1982-1995</a:t>
            </a: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600" b="1" dirty="0">
                <a:solidFill>
                  <a:srgbClr val="18305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1995-2010</a:t>
            </a: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600" b="1" dirty="0">
              <a:solidFill>
                <a:srgbClr val="18305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600" b="1" dirty="0">
                <a:solidFill>
                  <a:srgbClr val="18305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2010-Now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828800" y="1274538"/>
            <a:ext cx="6553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18305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OPAC ‘worked’</a:t>
            </a:r>
          </a:p>
          <a:p>
            <a:r>
              <a:rPr 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Search of metadata for print books/journals, with circulation status</a:t>
            </a:r>
          </a:p>
          <a:p>
            <a:r>
              <a:rPr 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Separate search of paper indexes to locate articles with journal issues</a:t>
            </a:r>
          </a:p>
        </p:txBody>
      </p:sp>
      <p:cxnSp>
        <p:nvCxnSpPr>
          <p:cNvPr id="21" name="Straight Connector 25"/>
          <p:cNvCxnSpPr>
            <a:cxnSpLocks noChangeShapeType="1"/>
          </p:cNvCxnSpPr>
          <p:nvPr/>
        </p:nvCxnSpPr>
        <p:spPr bwMode="auto">
          <a:xfrm>
            <a:off x="457200" y="2188938"/>
            <a:ext cx="8153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854200" y="2265138"/>
            <a:ext cx="690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18305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Search Became Fragmented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01796" y="5279801"/>
            <a:ext cx="706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8305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Discovery Works </a:t>
            </a:r>
          </a:p>
          <a:p>
            <a:r>
              <a:rPr 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All online data sources, plus online catalog (OPAC)</a:t>
            </a:r>
          </a:p>
          <a:p>
            <a:r>
              <a:rPr lang="en-US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Be the one place patrons/students go to start their search for all content</a:t>
            </a:r>
          </a:p>
          <a:p>
            <a:endParaRPr lang="en-US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838200" y="2754089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ILS OPAC</a:t>
            </a:r>
          </a:p>
          <a:p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Metadata</a:t>
            </a:r>
            <a:b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</a:t>
            </a:r>
            <a:b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status</a:t>
            </a:r>
            <a:b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for physical assets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2057400" y="2754089"/>
            <a:ext cx="1524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Full Text</a:t>
            </a:r>
            <a:br>
              <a:rPr lang="en-US" sz="1400" b="1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400" b="1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Platform</a:t>
            </a:r>
          </a:p>
          <a:p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Good A&amp;I </a:t>
            </a:r>
          </a:p>
          <a:p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Full articles,</a:t>
            </a:r>
            <a:b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some embargoed</a:t>
            </a:r>
          </a:p>
          <a:p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(EBSCOhost, IAC/Gale, UMI/ProQuest)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581400" y="2754089"/>
            <a:ext cx="17526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Secondary</a:t>
            </a:r>
            <a:br>
              <a:rPr lang="en-US" sz="1400" b="1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400" b="1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Platform</a:t>
            </a:r>
          </a:p>
          <a:p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Rich A&amp;I articles</a:t>
            </a:r>
            <a:b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 books</a:t>
            </a:r>
          </a:p>
          <a:p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(OVID,</a:t>
            </a:r>
            <a:b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SilverPlatter</a:t>
            </a: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sz="13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EBSCOhost</a:t>
            </a: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CSA)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6553200" y="2754089"/>
            <a:ext cx="10668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E-Journal Platform</a:t>
            </a:r>
          </a:p>
          <a:p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Current</a:t>
            </a:r>
            <a:b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author,</a:t>
            </a:r>
            <a:b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abstract, keyword,</a:t>
            </a:r>
            <a:b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articles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7620000" y="2737645"/>
            <a:ext cx="12954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eBook Platform</a:t>
            </a:r>
          </a:p>
          <a:p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Full text</a:t>
            </a:r>
            <a:b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 books</a:t>
            </a:r>
          </a:p>
          <a:p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NetLibrary</a:t>
            </a: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sz="13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ebrary</a:t>
            </a: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sz="13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MyiLibrary</a:t>
            </a:r>
            <a:r>
              <a:rPr lang="en-US" sz="13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5257800" y="2752501"/>
            <a:ext cx="1219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A-to-Z </a:t>
            </a:r>
          </a:p>
          <a:p>
            <a:r>
              <a:rPr lang="en-US" sz="1400" b="1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Listing</a:t>
            </a:r>
          </a:p>
          <a:p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Browse of</a:t>
            </a:r>
            <a:b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all journals,</a:t>
            </a:r>
            <a:b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13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by title or package, with some TOC</a:t>
            </a:r>
          </a:p>
        </p:txBody>
      </p:sp>
      <p:cxnSp>
        <p:nvCxnSpPr>
          <p:cNvPr id="30" name="Straight Connector 25"/>
          <p:cNvCxnSpPr>
            <a:cxnSpLocks noChangeShapeType="1"/>
          </p:cNvCxnSpPr>
          <p:nvPr/>
        </p:nvCxnSpPr>
        <p:spPr bwMode="auto">
          <a:xfrm>
            <a:off x="457200" y="5236938"/>
            <a:ext cx="8153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31" name="직사각형 30"/>
          <p:cNvSpPr/>
          <p:nvPr/>
        </p:nvSpPr>
        <p:spPr>
          <a:xfrm>
            <a:off x="1701796" y="4462239"/>
            <a:ext cx="7445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Federated search to multiple platforms</a:t>
            </a:r>
          </a:p>
          <a:p>
            <a:r>
              <a:rPr lang="en-US" sz="1600" dirty="0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600" dirty="0" err="1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Webfeat</a:t>
            </a:r>
            <a:r>
              <a:rPr lang="en-US" sz="1600" dirty="0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SS 360, Muse, </a:t>
            </a:r>
            <a:r>
              <a:rPr lang="en-US" sz="1600" dirty="0" err="1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MetaLib</a:t>
            </a:r>
            <a:r>
              <a:rPr lang="en-US" sz="1600" dirty="0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sz="1600" dirty="0" err="1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Zportal</a:t>
            </a:r>
            <a:r>
              <a:rPr lang="en-US" sz="1600" dirty="0">
                <a:solidFill>
                  <a:srgbClr val="116B7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83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en-US" altLang="ko-KR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Publication Finder &amp; Full Text Finder </a:t>
            </a:r>
            <a:r>
              <a:rPr lang="ko-KR" alt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r>
              <a:rPr lang="en-US" altLang="ko-KR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280132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구독 전자자원을 한눈에 확인할 수 있는 출판물 검색 솔루션 </a:t>
            </a:r>
            <a:r>
              <a:rPr lang="en-US" altLang="ko-KR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Publication Finder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AD688B6-7B45-49BB-A7F5-FA9FEB034617}"/>
              </a:ext>
            </a:extLst>
          </p:cNvPr>
          <p:cNvSpPr/>
          <p:nvPr/>
        </p:nvSpPr>
        <p:spPr>
          <a:xfrm>
            <a:off x="426731" y="1495425"/>
            <a:ext cx="745121" cy="457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7C530B-FA38-4D66-9871-E4C3A96BD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41" y="1227199"/>
            <a:ext cx="7796889" cy="44766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0857F08B-5CB7-4AB8-B904-533BD56DE18F}"/>
              </a:ext>
            </a:extLst>
          </p:cNvPr>
          <p:cNvSpPr/>
          <p:nvPr/>
        </p:nvSpPr>
        <p:spPr>
          <a:xfrm>
            <a:off x="1045857" y="4023906"/>
            <a:ext cx="3126094" cy="804253"/>
          </a:xfrm>
          <a:prstGeom prst="roundRect">
            <a:avLst>
              <a:gd name="adj" fmla="val 22675"/>
            </a:avLst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ISSN, ISBN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을 입력해 검색</a:t>
            </a:r>
            <a:endParaRPr lang="en-US" altLang="ko-KR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수록 패키지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출판사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별 타이틀 확인</a:t>
            </a:r>
            <a:endParaRPr lang="en-US" altLang="ko-KR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주제 분야로 </a:t>
            </a:r>
            <a:r>
              <a:rPr lang="ko-KR" altLang="en-US" sz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브라우징</a:t>
            </a:r>
            <a:endParaRPr lang="en-US" altLang="ko-KR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알파벳</a:t>
            </a:r>
            <a:r>
              <a:rPr lang="en-US" altLang="ko-KR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가나다 </a:t>
            </a:r>
            <a:r>
              <a:rPr lang="ko-KR" altLang="en-US" sz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브라우징</a:t>
            </a:r>
            <a:r>
              <a:rPr lang="ko-KR" alt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B4813C4-D3DF-42EE-9602-84087E59C7D8}"/>
              </a:ext>
            </a:extLst>
          </p:cNvPr>
          <p:cNvGrpSpPr/>
          <p:nvPr/>
        </p:nvGrpSpPr>
        <p:grpSpPr>
          <a:xfrm rot="1236397">
            <a:off x="7573514" y="1158283"/>
            <a:ext cx="914400" cy="914400"/>
            <a:chOff x="2504496" y="4856846"/>
            <a:chExt cx="914400" cy="914400"/>
          </a:xfrm>
        </p:grpSpPr>
        <p:sp>
          <p:nvSpPr>
            <p:cNvPr id="28" name="별: 꼭짓점 7개 27">
              <a:extLst>
                <a:ext uri="{FF2B5EF4-FFF2-40B4-BE49-F238E27FC236}">
                  <a16:creationId xmlns:a16="http://schemas.microsoft.com/office/drawing/2014/main" id="{88398730-4ABF-4B94-A452-718DE64BAD49}"/>
                </a:ext>
              </a:extLst>
            </p:cNvPr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7CC698-A206-4BF6-8EC1-FAB6FE76A93A}"/>
                </a:ext>
              </a:extLst>
            </p:cNvPr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0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2" y="1537608"/>
            <a:ext cx="5104008" cy="2978085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en-US" altLang="ko-KR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Publication Finder &amp; Full Text Finder </a:t>
            </a:r>
            <a:r>
              <a:rPr lang="ko-KR" alt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r>
              <a:rPr lang="en-US" altLang="ko-KR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Linking Resolver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솔루션 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Full Text Finder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75588" y="2269391"/>
            <a:ext cx="597310" cy="1640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90661" y="5058506"/>
            <a:ext cx="4107860" cy="1015595"/>
          </a:xfrm>
          <a:prstGeom prst="roundRect">
            <a:avLst>
              <a:gd name="adj" fmla="val 22675"/>
            </a:avLst>
          </a:prstGeom>
          <a:solidFill>
            <a:schemeClr val="bg1">
              <a:lumMod val="95000"/>
              <a:alpha val="8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제공 소스 링크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서지 정보 반출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관련자료 검색 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(Google Scholar, </a:t>
            </a:r>
            <a:r>
              <a:rPr lang="en-US" altLang="ko-KR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Naver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학술정보 등</a:t>
            </a:r>
            <a:r>
              <a:rPr lang="en-US" altLang="ko-KR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ko-KR" alt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원문 없는 자료에 대한 원문 복사 신청</a:t>
            </a:r>
            <a:endParaRPr lang="en-US" altLang="ko-K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348" y="2269391"/>
            <a:ext cx="4006025" cy="378596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모서리가 둥근 직사각형 23"/>
          <p:cNvSpPr/>
          <p:nvPr/>
        </p:nvSpPr>
        <p:spPr>
          <a:xfrm>
            <a:off x="5023300" y="3304705"/>
            <a:ext cx="3058815" cy="2395547"/>
          </a:xfrm>
          <a:prstGeom prst="roundRect">
            <a:avLst>
              <a:gd name="adj" fmla="val 7688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으로 구부러진 화살표 22"/>
          <p:cNvSpPr/>
          <p:nvPr/>
        </p:nvSpPr>
        <p:spPr>
          <a:xfrm rot="19497556">
            <a:off x="3439257" y="2473737"/>
            <a:ext cx="1100600" cy="2439451"/>
          </a:xfrm>
          <a:prstGeom prst="curvedRightArrow">
            <a:avLst>
              <a:gd name="adj1" fmla="val 10227"/>
              <a:gd name="adj2" fmla="val 35397"/>
              <a:gd name="adj3" fmla="val 2034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7DE6803-55AA-42B0-85EC-07F476C0546E}"/>
              </a:ext>
            </a:extLst>
          </p:cNvPr>
          <p:cNvSpPr/>
          <p:nvPr/>
        </p:nvSpPr>
        <p:spPr>
          <a:xfrm>
            <a:off x="4911348" y="2556769"/>
            <a:ext cx="868015" cy="363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C5D0DA9-EC11-4509-A7E8-2418836F23E3}"/>
              </a:ext>
            </a:extLst>
          </p:cNvPr>
          <p:cNvSpPr/>
          <p:nvPr/>
        </p:nvSpPr>
        <p:spPr>
          <a:xfrm>
            <a:off x="8134097" y="2491594"/>
            <a:ext cx="797481" cy="24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09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Item Matcher 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Looking for information of Various library services?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78" y="1557860"/>
            <a:ext cx="4730066" cy="223525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직사각형 25"/>
          <p:cNvSpPr/>
          <p:nvPr/>
        </p:nvSpPr>
        <p:spPr>
          <a:xfrm>
            <a:off x="3272098" y="3808743"/>
            <a:ext cx="5243317" cy="34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ko-KR" altLang="en-US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전자도서관 내의 다양한 서비스를 찾고자 한다면</a:t>
            </a:r>
            <a:r>
              <a:rPr lang="en-US" altLang="ko-KR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1050" b="1" dirty="0">
              <a:solidFill>
                <a:srgbClr val="3399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01815" y="4139572"/>
            <a:ext cx="5216226" cy="2419935"/>
            <a:chOff x="1137757" y="1887609"/>
            <a:chExt cx="10439386" cy="4865011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757" y="1887609"/>
              <a:ext cx="10439386" cy="4865011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사각형: 둥근 모서리 27"/>
            <p:cNvSpPr/>
            <p:nvPr/>
          </p:nvSpPr>
          <p:spPr>
            <a:xfrm>
              <a:off x="2740716" y="3318373"/>
              <a:ext cx="7601769" cy="1448935"/>
            </a:xfrm>
            <a:prstGeom prst="roundRect">
              <a:avLst/>
            </a:prstGeom>
            <a:noFill/>
            <a:ln w="28575">
              <a:solidFill>
                <a:srgbClr val="586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167318" y="1221415"/>
            <a:ext cx="5243317" cy="34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이용자가 </a:t>
            </a:r>
            <a:r>
              <a:rPr lang="en-US" altLang="ko-KR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keyword </a:t>
            </a:r>
            <a:r>
              <a:rPr lang="ko-KR" altLang="en-US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 주제어가 아닌</a:t>
            </a:r>
            <a:r>
              <a:rPr lang="en-US" altLang="ko-KR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자원명으로 관련 정보를 찾고자 한다면</a:t>
            </a:r>
            <a:r>
              <a:rPr lang="en-US" altLang="ko-KR" sz="1050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1050" b="1" dirty="0">
              <a:solidFill>
                <a:srgbClr val="3399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3917" y="1954269"/>
            <a:ext cx="3047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Item Matcher: </a:t>
            </a:r>
          </a:p>
          <a:p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아티클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단위 키워드 검색이 아닌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DB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명이나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도서관의 다양한 서비스에 대한 정보를 찾고자 하는 이용자들을 위한 서비스</a:t>
            </a:r>
          </a:p>
        </p:txBody>
      </p:sp>
      <p:grpSp>
        <p:nvGrpSpPr>
          <p:cNvPr id="17" name="그룹 16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18" name="별: 꼭짓점 7개 17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3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Hyperlinked Database 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제공사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(Database Providers)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플랫폼으로 링킹</a:t>
            </a:r>
            <a:endParaRPr lang="en-US" altLang="ko-K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Picture 2" descr="C:\Users\bwright\AppData\Local\Temp\SNAGHTML6adb5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31" y="1203714"/>
            <a:ext cx="8490604" cy="5294299"/>
          </a:xfrm>
          <a:prstGeom prst="rect">
            <a:avLst/>
          </a:prstGeom>
          <a:solidFill>
            <a:schemeClr val="accent1">
              <a:alpha val="85000"/>
            </a:schemeClr>
          </a:solidFill>
          <a:ln w="1587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79400" dist="101600" dir="414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7"/>
          <p:cNvSpPr/>
          <p:nvPr/>
        </p:nvSpPr>
        <p:spPr>
          <a:xfrm>
            <a:off x="426731" y="1400634"/>
            <a:ext cx="8490604" cy="50973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2" descr="C:\Users\bwright\AppData\Local\Temp\SNAGHTML6adb5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283" y="6106593"/>
            <a:ext cx="701654" cy="162367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bwright\AppData\Local\Temp\SNAGHTML6adb52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778" y="4896458"/>
            <a:ext cx="446507" cy="154051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bwright\AppData\Local\Temp\SNAGHTML6adb52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8271" y="3807164"/>
            <a:ext cx="446507" cy="126370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bwright\AppData\Local\Temp\SNAGHTML6adb52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4407" y="2741427"/>
            <a:ext cx="446507" cy="148732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2"/>
          <p:cNvSpPr/>
          <p:nvPr/>
        </p:nvSpPr>
        <p:spPr>
          <a:xfrm>
            <a:off x="7296346" y="2533442"/>
            <a:ext cx="1182500" cy="5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Scopus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®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Rectangle 18"/>
          <p:cNvSpPr/>
          <p:nvPr/>
        </p:nvSpPr>
        <p:spPr>
          <a:xfrm>
            <a:off x="4053894" y="3586000"/>
            <a:ext cx="1294745" cy="5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PubMed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6" name="Rectangle 19"/>
          <p:cNvSpPr/>
          <p:nvPr/>
        </p:nvSpPr>
        <p:spPr>
          <a:xfrm>
            <a:off x="4390658" y="4693078"/>
            <a:ext cx="1294745" cy="5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PubMed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7" name="Rectangle 20"/>
          <p:cNvSpPr/>
          <p:nvPr/>
        </p:nvSpPr>
        <p:spPr>
          <a:xfrm>
            <a:off x="1696151" y="5826188"/>
            <a:ext cx="2340641" cy="5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CINAHL Complete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 rot="1236397">
            <a:off x="8060778" y="844616"/>
            <a:ext cx="914400" cy="914400"/>
            <a:chOff x="2504496" y="4856846"/>
            <a:chExt cx="914400" cy="914400"/>
          </a:xfrm>
        </p:grpSpPr>
        <p:sp>
          <p:nvSpPr>
            <p:cNvPr id="29" name="별: 꼭짓점 7개 28"/>
            <p:cNvSpPr/>
            <p:nvPr/>
          </p:nvSpPr>
          <p:spPr>
            <a:xfrm>
              <a:off x="2504496" y="4856846"/>
              <a:ext cx="914400" cy="914400"/>
            </a:xfrm>
            <a:prstGeom prst="star7">
              <a:avLst/>
            </a:prstGeom>
            <a:gradFill>
              <a:gsLst>
                <a:gs pos="50000">
                  <a:srgbClr val="10387A"/>
                </a:gs>
                <a:gs pos="50000">
                  <a:schemeClr val="accent1"/>
                </a:gs>
              </a:gsLst>
              <a:lin ang="14100000" scaled="0"/>
            </a:gra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02737" y="5109089"/>
              <a:ext cx="785793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EBSCO</a:t>
              </a:r>
            </a:p>
            <a:p>
              <a:r>
                <a:rPr lang="en-US" altLang="ko-KR" sz="1050" b="1" dirty="0">
                  <a:solidFill>
                    <a:schemeClr val="bg1">
                      <a:lumMod val="95000"/>
                    </a:schemeClr>
                  </a:solidFill>
                  <a:latin typeface="Modern H Medium" panose="020B0603000000020004" pitchFamily="50" charset="-127"/>
                  <a:ea typeface="Modern H Medium" panose="020B0603000000020004" pitchFamily="50" charset="-127"/>
                </a:rPr>
                <a:t>Exclusive!</a:t>
              </a:r>
              <a:endParaRPr lang="ko-KR" altLang="en-US" sz="1050" b="1" dirty="0">
                <a:solidFill>
                  <a:schemeClr val="bg1">
                    <a:lumMod val="95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2878"/>
            <a:chOff x="251472" y="194076"/>
            <a:chExt cx="8694408" cy="562878"/>
          </a:xfrm>
        </p:grpSpPr>
        <p:sp>
          <p:nvSpPr>
            <p:cNvPr id="8" name="직사각형 7"/>
            <p:cNvSpPr/>
            <p:nvPr/>
          </p:nvSpPr>
          <p:spPr>
            <a:xfrm>
              <a:off x="6969442" y="749754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Functionality: </a:t>
            </a: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Hyperlinked Database </a:t>
            </a:r>
            <a:endParaRPr lang="ko-KR" altLang="en-US" sz="17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678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제공사</a:t>
            </a:r>
            <a:r>
              <a:rPr lang="en-US" altLang="ko-K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(Database Providers) </a:t>
            </a:r>
            <a:r>
              <a:rPr lang="ko-KR" alt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플랫폼으로 링킹</a:t>
            </a:r>
            <a:endParaRPr lang="en-US" altLang="ko-K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1299530" y="1963672"/>
            <a:ext cx="3200400" cy="2784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Alexander Street Press</a:t>
            </a:r>
          </a:p>
          <a:p>
            <a:pPr>
              <a:spcBef>
                <a:spcPts val="300"/>
              </a:spcBef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ARTstor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BASE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Books at JSTOR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host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Grove Art Online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Grove Music Online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696758" y="1964309"/>
            <a:ext cx="3698485" cy="2784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HathiTrust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HeinOnline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JSTOR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JSTOR 19th Century British Pamphlets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Naxos Music Library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Naxos Musical Library Jazz</a:t>
            </a:r>
          </a:p>
          <a:p>
            <a:pPr>
              <a:spcBef>
                <a:spcPts val="300"/>
              </a:spcBef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973586" y="4057216"/>
            <a:ext cx="7249517" cy="2172134"/>
            <a:chOff x="911469" y="4208543"/>
            <a:chExt cx="9123207" cy="2739595"/>
          </a:xfrm>
        </p:grpSpPr>
        <p:pic>
          <p:nvPicPr>
            <p:cNvPr id="30" name="Picture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90" t="-45269" r="-2417" b="-54838"/>
            <a:stretch/>
          </p:blipFill>
          <p:spPr>
            <a:xfrm>
              <a:off x="911470" y="4213938"/>
              <a:ext cx="2509674" cy="63354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4" descr="http://www.classica-jp.com/wordpress/wp-content/uploads/2015/12/nml-logo-blue-white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960" t="-2173" r="-11048"/>
            <a:stretch/>
          </p:blipFill>
          <p:spPr bwMode="auto">
            <a:xfrm>
              <a:off x="3496076" y="4213939"/>
              <a:ext cx="1557491" cy="633539"/>
            </a:xfrm>
            <a:prstGeom prst="rect">
              <a:avLst/>
            </a:prstGeom>
            <a:solidFill>
              <a:srgbClr val="0058A6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861" t="-5545" r="-16063" b="-3955"/>
            <a:stretch/>
          </p:blipFill>
          <p:spPr>
            <a:xfrm>
              <a:off x="5122666" y="4213938"/>
              <a:ext cx="973334" cy="740083"/>
            </a:xfrm>
            <a:prstGeom prst="rect">
              <a:avLst/>
            </a:prstGeom>
            <a:solidFill>
              <a:srgbClr val="9A1C20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755" b="-2840"/>
            <a:stretch/>
          </p:blipFill>
          <p:spPr>
            <a:xfrm>
              <a:off x="911469" y="4927291"/>
              <a:ext cx="2097918" cy="61686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2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56" t="-13215" r="-13946" b="-8598"/>
            <a:stretch/>
          </p:blipFill>
          <p:spPr>
            <a:xfrm>
              <a:off x="3073427" y="4927291"/>
              <a:ext cx="1974307" cy="53705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2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75" t="6560" r="-6207" b="-20861"/>
            <a:stretch/>
          </p:blipFill>
          <p:spPr>
            <a:xfrm>
              <a:off x="3079260" y="5544159"/>
              <a:ext cx="1974306" cy="71577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8498" y="5031960"/>
              <a:ext cx="967502" cy="122646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2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1687" y="4213938"/>
              <a:ext cx="1592141" cy="71335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2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131" t="-13885" r="-24810" b="-5808"/>
            <a:stretch/>
          </p:blipFill>
          <p:spPr>
            <a:xfrm>
              <a:off x="911469" y="5599462"/>
              <a:ext cx="2087026" cy="658959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1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071" t="-4061" r="-19368" b="-7130"/>
            <a:stretch/>
          </p:blipFill>
          <p:spPr>
            <a:xfrm>
              <a:off x="915915" y="6350763"/>
              <a:ext cx="2082580" cy="5973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23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00" t="-18939" r="-4460" b="-35608"/>
            <a:stretch/>
          </p:blipFill>
          <p:spPr>
            <a:xfrm>
              <a:off x="3079259" y="6339742"/>
              <a:ext cx="3016741" cy="60839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932" y="5022435"/>
              <a:ext cx="1235986" cy="12359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24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717" r="-18635"/>
            <a:stretch/>
          </p:blipFill>
          <p:spPr>
            <a:xfrm>
              <a:off x="7857851" y="4208543"/>
              <a:ext cx="2176824" cy="704850"/>
            </a:xfrm>
            <a:prstGeom prst="rect">
              <a:avLst/>
            </a:prstGeom>
            <a:solidFill>
              <a:srgbClr val="0099CC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26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1850" y="5022435"/>
              <a:ext cx="1250700" cy="12359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14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7482" y="5031227"/>
              <a:ext cx="1227194" cy="122719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11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0932" y="6339742"/>
              <a:ext cx="1866919" cy="60839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29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90" t="-8628" r="-2824" b="-8080"/>
            <a:stretch/>
          </p:blipFill>
          <p:spPr>
            <a:xfrm>
              <a:off x="8133346" y="6350763"/>
              <a:ext cx="1901329" cy="59737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279400" dist="101600" dir="4140000" sx="102000" sy="102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7" name="Title 4"/>
          <p:cNvSpPr txBox="1">
            <a:spLocks/>
          </p:cNvSpPr>
          <p:nvPr/>
        </p:nvSpPr>
        <p:spPr>
          <a:xfrm>
            <a:off x="843467" y="1467581"/>
            <a:ext cx="6714184" cy="1028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Hyperlinked Database: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호환되는 플랫폼 리스트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00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01980" y="563876"/>
            <a:ext cx="7940040" cy="1706883"/>
          </a:xfrm>
          <a:prstGeom prst="rect">
            <a:avLst/>
          </a:prstGeom>
          <a:solidFill>
            <a:srgbClr val="D0CE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</a:t>
            </a:r>
          </a:p>
          <a:p>
            <a:pPr algn="ctr"/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 flipV="1">
            <a:off x="1264920" y="1767837"/>
            <a:ext cx="661416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01980" y="2865120"/>
            <a:ext cx="7940040" cy="3261360"/>
          </a:xfrm>
          <a:prstGeom prst="roundRect">
            <a:avLst/>
          </a:prstGeom>
          <a:solidFill>
            <a:srgbClr val="F2F2F2">
              <a:alpha val="45098"/>
            </a:srgbClr>
          </a:solidFill>
          <a:ln w="571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</a:p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r>
              <a:rPr lang="ko-KR" altLang="en-US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Support</a:t>
            </a:r>
            <a:endParaRPr lang="ko-KR" altLang="en-US" sz="5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6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1890" y="1305909"/>
            <a:ext cx="81360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Holdings &amp; Link Management(HLM)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는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EBSCO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의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Knowledgebase(KB)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를 기반으로 도서관에서 이용중인 전자 정보를 효과적으로 관리할 수 있는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EBSCO Admin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의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 holdings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관리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Tool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로써 구독자원 설정에서 전자저널 </a:t>
            </a:r>
            <a:r>
              <a:rPr lang="ko-KR" altLang="en-US" sz="1200" b="1" dirty="0" err="1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리스팅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 서비스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, Link Resolver,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그리고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EDS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원문 링크 설정까지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HLM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을 통해 쉽고 빠르게 통합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/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관리 가능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. </a:t>
            </a:r>
          </a:p>
          <a:p>
            <a:pPr marL="171450" indent="-171450" algn="just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도서관</a:t>
            </a:r>
            <a:r>
              <a:rPr lang="en-US" altLang="ko-KR" sz="12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 LAS </a:t>
            </a:r>
            <a:r>
              <a:rPr lang="ko-KR" altLang="en-US" sz="12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시스템 벤더와 상관 없이</a:t>
            </a:r>
            <a:r>
              <a:rPr lang="en-US" altLang="ko-KR" sz="12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, </a:t>
            </a:r>
            <a:r>
              <a:rPr lang="ko-KR" altLang="en-US" sz="12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504000101010101" pitchFamily="50" charset="-127"/>
              </a:rPr>
              <a:t>전자 자원에 대한 셋업 완벽히 지원</a:t>
            </a:r>
            <a:endParaRPr lang="en-US" altLang="ko-KR" sz="1200" b="1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504000101010101" pitchFamily="50" charset="-127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endParaRPr lang="ko-KR" altLang="en-US" sz="1200" b="1" dirty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504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62496" y="2452289"/>
            <a:ext cx="3105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EBSCO Admin URL: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https://admin.ebscohost.com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06" y="2698510"/>
            <a:ext cx="7115116" cy="3516228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2" name="그룹 11"/>
          <p:cNvGrpSpPr/>
          <p:nvPr/>
        </p:nvGrpSpPr>
        <p:grpSpPr>
          <a:xfrm>
            <a:off x="181217" y="3179695"/>
            <a:ext cx="8820616" cy="343681"/>
            <a:chOff x="251472" y="4195232"/>
            <a:chExt cx="8848725" cy="35242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72" y="4195232"/>
              <a:ext cx="8848725" cy="35242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6" name="모서리가 둥근 직사각형 15"/>
            <p:cNvSpPr/>
            <p:nvPr/>
          </p:nvSpPr>
          <p:spPr>
            <a:xfrm>
              <a:off x="2965456" y="4214309"/>
              <a:ext cx="1710454" cy="333348"/>
            </a:xfrm>
            <a:prstGeom prst="round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0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7" name="Rectangle 6"/>
          <p:cNvSpPr/>
          <p:nvPr/>
        </p:nvSpPr>
        <p:spPr>
          <a:xfrm>
            <a:off x="866274" y="2912014"/>
            <a:ext cx="7411451" cy="331997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buClr>
                <a:srgbClr val="51BBB5"/>
              </a:buClr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HLM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을 통해 설정된 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Holdings 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및 링킹 정보는 아래 서비스를 통해 이용자에게 서비스됩니다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 indent="-457200">
              <a:lnSpc>
                <a:spcPct val="150000"/>
              </a:lnSpc>
              <a:spcBef>
                <a:spcPct val="20000"/>
              </a:spcBef>
              <a:buClr>
                <a:srgbClr val="51BBB5"/>
              </a:buClr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Publication Finder (</a:t>
            </a:r>
            <a:r>
              <a:rPr lang="ko-KR" altLang="en-US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출판물 단위 검색</a:t>
            </a:r>
            <a:r>
              <a:rPr lang="en-US" altLang="ko-KR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sz="2400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 indent="-457200">
              <a:spcBef>
                <a:spcPct val="20000"/>
              </a:spcBef>
              <a:buClr>
                <a:srgbClr val="51BBB5"/>
              </a:buClr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Full Text Finder (</a:t>
            </a:r>
            <a:r>
              <a:rPr lang="ko-KR" altLang="en-US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 리졸버</a:t>
            </a:r>
            <a:r>
              <a:rPr lang="en-US" altLang="ko-KR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sz="2400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 indent="-457200">
              <a:spcBef>
                <a:spcPct val="20000"/>
              </a:spcBef>
              <a:buClr>
                <a:srgbClr val="51BBB5"/>
              </a:buClr>
              <a:buFontTx/>
              <a:buChar char="-"/>
            </a:pPr>
            <a:r>
              <a:rPr lang="en-US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EBSCO Discovery Service (</a:t>
            </a:r>
            <a:r>
              <a:rPr lang="ko-KR" altLang="en-US" sz="2400" dirty="0" err="1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아티클</a:t>
            </a:r>
            <a:r>
              <a:rPr lang="ko-KR" altLang="en-US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단위 검색</a:t>
            </a:r>
            <a:r>
              <a:rPr lang="en-US" altLang="ko-KR" sz="2400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sz="2400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2">
              <a:lnSpc>
                <a:spcPct val="50000"/>
              </a:lnSpc>
              <a:spcBef>
                <a:spcPct val="20000"/>
              </a:spcBef>
              <a:buClr>
                <a:srgbClr val="51BBB5"/>
              </a:buClr>
            </a:pPr>
            <a:r>
              <a:rPr lang="en-US" sz="800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     </a:t>
            </a:r>
          </a:p>
          <a:p>
            <a:pPr marL="457200" lvl="2">
              <a:lnSpc>
                <a:spcPct val="50000"/>
              </a:lnSpc>
              <a:spcBef>
                <a:spcPct val="20000"/>
              </a:spcBef>
              <a:buClr>
                <a:srgbClr val="51BBB5"/>
              </a:buClr>
            </a:pPr>
            <a:r>
              <a:rPr lang="en-US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      Full-Text Limiter </a:t>
            </a:r>
            <a:r>
              <a:rPr lang="ko-KR" altLang="en-US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및 </a:t>
            </a:r>
            <a:r>
              <a:rPr lang="en-US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Full Text Linking</a:t>
            </a:r>
          </a:p>
        </p:txBody>
      </p:sp>
      <p:sp>
        <p:nvSpPr>
          <p:cNvPr id="18" name="Oval 7"/>
          <p:cNvSpPr/>
          <p:nvPr/>
        </p:nvSpPr>
        <p:spPr>
          <a:xfrm>
            <a:off x="3565000" y="1235614"/>
            <a:ext cx="2011680" cy="2011680"/>
          </a:xfrm>
          <a:prstGeom prst="ellipse">
            <a:avLst/>
          </a:prstGeom>
          <a:solidFill>
            <a:srgbClr val="1F497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  <a:p>
            <a:pPr algn="ctr"/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DOES</a:t>
            </a:r>
          </a:p>
        </p:txBody>
      </p:sp>
    </p:spTree>
    <p:extLst>
      <p:ext uri="{BB962C8B-B14F-4D97-AF65-F5344CB8AC3E}">
        <p14:creationId xmlns:p14="http://schemas.microsoft.com/office/powerpoint/2010/main" val="42698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2" name="Rectangle 6"/>
          <p:cNvSpPr/>
          <p:nvPr/>
        </p:nvSpPr>
        <p:spPr>
          <a:xfrm>
            <a:off x="866274" y="2926075"/>
            <a:ext cx="7411451" cy="3601334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lvl="0" algn="ctr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한 곳에서 기관 구독 전자자원 관리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EBSCO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저널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/DB/EBOOK)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자동관리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EBSCO KB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기반의 쉽고 빠른 자원 등록 및 관리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기관 고유 타이틀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및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패키지의 손쉬운 등록 및 관리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기관 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Holdings 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다운로드</a:t>
            </a:r>
            <a:endParaRPr lang="en-US" altLang="ko-K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 algn="ctr">
              <a:lnSpc>
                <a:spcPct val="80000"/>
              </a:lnSpc>
            </a:pP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기관 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Holdings 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변동</a:t>
            </a: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(Change) </a:t>
            </a:r>
            <a:r>
              <a:rPr lang="ko-KR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내역 확인 및 다운로드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Oval 7"/>
          <p:cNvSpPr/>
          <p:nvPr/>
        </p:nvSpPr>
        <p:spPr>
          <a:xfrm>
            <a:off x="3565000" y="1249675"/>
            <a:ext cx="2011680" cy="2011680"/>
          </a:xfrm>
          <a:prstGeom prst="ellipse">
            <a:avLst/>
          </a:prstGeom>
          <a:solidFill>
            <a:srgbClr val="33996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600" b="1" dirty="0">
                <a:solidFill>
                  <a:prstClr val="white"/>
                </a:solidFill>
              </a:rPr>
              <a:t>BENEFITS</a:t>
            </a:r>
          </a:p>
        </p:txBody>
      </p:sp>
      <p:cxnSp>
        <p:nvCxnSpPr>
          <p:cNvPr id="14" name="Straight Connector 4"/>
          <p:cNvCxnSpPr/>
          <p:nvPr/>
        </p:nvCxnSpPr>
        <p:spPr>
          <a:xfrm>
            <a:off x="2971800" y="3724109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2971800" y="4230542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"/>
          <p:cNvCxnSpPr/>
          <p:nvPr/>
        </p:nvCxnSpPr>
        <p:spPr>
          <a:xfrm>
            <a:off x="2971800" y="4694785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2971800" y="5201218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2971800" y="5679524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31" y="1276433"/>
            <a:ext cx="2977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EDS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구독자원 설문지 샘플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엑셀 시트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666E2D2-8421-47A6-A76C-0B2F2D6BB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46" y="1522128"/>
            <a:ext cx="8680107" cy="3972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모서리가 둥근 직사각형 12">
            <a:extLst>
              <a:ext uri="{FF2B5EF4-FFF2-40B4-BE49-F238E27FC236}">
                <a16:creationId xmlns:a16="http://schemas.microsoft.com/office/drawing/2014/main" id="{1FBDE533-CEFD-4635-9AA8-ED570EDE4BEF}"/>
              </a:ext>
            </a:extLst>
          </p:cNvPr>
          <p:cNvSpPr/>
          <p:nvPr/>
        </p:nvSpPr>
        <p:spPr>
          <a:xfrm>
            <a:off x="2109038" y="5674471"/>
            <a:ext cx="6857307" cy="877284"/>
          </a:xfrm>
          <a:prstGeom prst="roundRect">
            <a:avLst/>
          </a:prstGeom>
          <a:solidFill>
            <a:schemeClr val="bg1">
              <a:lumMod val="95000"/>
              <a:alpha val="76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기관 </a:t>
            </a:r>
            <a:r>
              <a:rPr lang="ko-KR" altLang="en-US" sz="1200" b="1" u="sng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r>
              <a:rPr lang="ko-KR" altLang="en-US" sz="12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ko-KR" altLang="en-US" sz="12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갱신 기관에는 매년 </a:t>
            </a:r>
            <a:r>
              <a:rPr lang="en-US" altLang="ko-KR" sz="12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2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중순 경</a:t>
            </a:r>
            <a:r>
              <a:rPr lang="en-US" altLang="ko-KR" sz="1200" b="1" u="sng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기관에서 작성한 구독 자원 업데이트 설문지를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근거로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HLM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구독 자원 </a:t>
            </a:r>
            <a:r>
              <a:rPr lang="ko-KR" altLang="en-US" sz="1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업데이트   </a:t>
            </a:r>
          </a:p>
        </p:txBody>
      </p:sp>
    </p:spTree>
    <p:extLst>
      <p:ext uri="{BB962C8B-B14F-4D97-AF65-F5344CB8AC3E}">
        <p14:creationId xmlns:p14="http://schemas.microsoft.com/office/powerpoint/2010/main" val="16508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41210"/>
            <a:ext cx="6519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Discovery Service Adoption :</a:t>
            </a:r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Worldwide </a:t>
            </a:r>
            <a:endParaRPr lang="ko-KR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7" name="차트 16"/>
          <p:cNvGraphicFramePr/>
          <p:nvPr/>
        </p:nvGraphicFramePr>
        <p:xfrm>
          <a:off x="4335040" y="1998455"/>
          <a:ext cx="4596538" cy="404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6953" y="1380373"/>
            <a:ext cx="839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2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전 세계 </a:t>
            </a:r>
            <a:r>
              <a:rPr lang="en-US" altLang="ko-KR" b="1" dirty="0">
                <a:solidFill>
                  <a:schemeClr val="tx2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EBSCO Discovery Service </a:t>
            </a:r>
            <a:r>
              <a:rPr lang="ko-KR" altLang="en-US" b="1" dirty="0">
                <a:solidFill>
                  <a:schemeClr val="tx2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이용 현황 </a:t>
            </a:r>
            <a:r>
              <a:rPr lang="en-US" altLang="ko-KR" b="1" dirty="0">
                <a:solidFill>
                  <a:schemeClr val="tx2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- </a:t>
            </a:r>
            <a:r>
              <a:rPr lang="en-US" altLang="ko-KR" b="1" dirty="0">
                <a:solidFill>
                  <a:srgbClr val="002060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14,500 </a:t>
            </a:r>
            <a:r>
              <a:rPr lang="ko-KR" altLang="en-US" b="1" dirty="0">
                <a:solidFill>
                  <a:srgbClr val="002060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기관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(January 1, 2021)</a:t>
            </a:r>
            <a:endParaRPr lang="ko-KR" altLang="en-US" b="1" dirty="0">
              <a:solidFill>
                <a:schemeClr val="tx2"/>
              </a:solidFill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graphicFrame>
        <p:nvGraphicFramePr>
          <p:cNvPr id="19" name="차트 18"/>
          <p:cNvGraphicFramePr/>
          <p:nvPr/>
        </p:nvGraphicFramePr>
        <p:xfrm>
          <a:off x="326972" y="1941607"/>
          <a:ext cx="4555420" cy="399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-239475" y="707485"/>
            <a:ext cx="2033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Now…</a:t>
            </a:r>
          </a:p>
        </p:txBody>
      </p:sp>
    </p:spTree>
    <p:extLst>
      <p:ext uri="{BB962C8B-B14F-4D97-AF65-F5344CB8AC3E}">
        <p14:creationId xmlns:p14="http://schemas.microsoft.com/office/powerpoint/2010/main" val="11283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Graphic spid="19" grpId="0">
        <p:bldAsOne/>
      </p:bldGraphic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74" y="2266440"/>
            <a:ext cx="6122466" cy="378112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31" y="1357113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</a:p>
        </p:txBody>
      </p:sp>
      <p:sp>
        <p:nvSpPr>
          <p:cNvPr id="4" name="사각형: 둥근 모서리 3"/>
          <p:cNvSpPr/>
          <p:nvPr/>
        </p:nvSpPr>
        <p:spPr>
          <a:xfrm>
            <a:off x="1140903" y="3255666"/>
            <a:ext cx="1904301" cy="1123387"/>
          </a:xfrm>
          <a:prstGeom prst="roundRect">
            <a:avLst>
              <a:gd name="adj" fmla="val 681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7" name="모서리가 둥근 직사각형 12"/>
          <p:cNvSpPr/>
          <p:nvPr/>
        </p:nvSpPr>
        <p:spPr>
          <a:xfrm>
            <a:off x="4235967" y="3856338"/>
            <a:ext cx="4432104" cy="1231135"/>
          </a:xfrm>
          <a:prstGeom prst="roundRect">
            <a:avLst/>
          </a:prstGeom>
          <a:solidFill>
            <a:srgbClr val="F2F2F2">
              <a:alpha val="85098"/>
            </a:srgb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서울캠퍼스와 세종캠퍼스</a:t>
            </a:r>
            <a:r>
              <a:rPr lang="en-US" altLang="ko-KR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문정도서관</a:t>
            </a:r>
            <a:r>
              <a:rPr lang="en-US" altLang="ko-KR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각각의 프로파일 셋업 가능</a:t>
            </a:r>
            <a:endParaRPr lang="en-US" altLang="ko-KR" sz="14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Partner DB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각각 셋업</a:t>
            </a:r>
            <a:endParaRPr lang="en-US" altLang="ko-KR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 Link(Direct Link)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각각 셋업</a:t>
            </a:r>
            <a:endParaRPr lang="en-US" altLang="ko-KR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231" y="2114613"/>
            <a:ext cx="3366818" cy="479263"/>
          </a:xfrm>
          <a:prstGeom prst="rect">
            <a:avLst/>
          </a:prstGeom>
          <a:ln w="38100">
            <a:solidFill>
              <a:srgbClr val="00B050"/>
            </a:solidFill>
            <a:prstDash val="sysDot"/>
          </a:ln>
        </p:spPr>
      </p:pic>
      <p:sp>
        <p:nvSpPr>
          <p:cNvPr id="14" name="화살표: 아래로 구부러짐 13"/>
          <p:cNvSpPr/>
          <p:nvPr/>
        </p:nvSpPr>
        <p:spPr>
          <a:xfrm rot="20028038">
            <a:off x="2507207" y="1932195"/>
            <a:ext cx="2631534" cy="767074"/>
          </a:xfrm>
          <a:prstGeom prst="curvedDownArrow">
            <a:avLst>
              <a:gd name="adj1" fmla="val 21503"/>
              <a:gd name="adj2" fmla="val 40415"/>
              <a:gd name="adj3" fmla="val 25000"/>
            </a:avLst>
          </a:prstGeom>
          <a:gradFill>
            <a:gsLst>
              <a:gs pos="50000">
                <a:srgbClr val="10387A"/>
              </a:gs>
              <a:gs pos="50000">
                <a:schemeClr val="accent1"/>
              </a:gs>
            </a:gsLst>
            <a:lin ang="14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752" y="2266440"/>
            <a:ext cx="7975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Partner Database: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</a:t>
            </a:r>
            <a:r>
              <a:rPr lang="ko-KR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아티클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단위 검색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기본 검색 대상이 되는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index DB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대한 셋업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Holdings Management: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Publication Finder(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출판물 단위 검색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&amp; Full Text Finder(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리졸버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이용 가능 자원 표시에 대한 구독 자원 셋업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 Link &amp; Local Collection: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Full Text Link(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리졸버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통하지 않고 바로 이용 가능 자원으로의 링크를 위한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direct link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대한 셋업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31" y="1357113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</a:p>
        </p:txBody>
      </p:sp>
    </p:spTree>
    <p:extLst>
      <p:ext uri="{BB962C8B-B14F-4D97-AF65-F5344CB8AC3E}">
        <p14:creationId xmlns:p14="http://schemas.microsoft.com/office/powerpoint/2010/main" val="205459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31" y="1357113"/>
            <a:ext cx="727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Partner Database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265" y="1726445"/>
            <a:ext cx="820361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구독 자원 설문지를 기본으로 도서관의 주제분야에 맞춰 가장 적합한 검색 환경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(indexing Database)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셋업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4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년제 종합 대학의 경우 평균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90~110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여개 정도의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partner database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 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&lt;Indexing Database </a:t>
            </a:r>
            <a:r>
              <a:rPr lang="ko-KR" altLang="en-US" sz="11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r>
              <a:rPr lang="en-US" altLang="ko-KR" sz="11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구성</a:t>
            </a:r>
            <a:r>
              <a:rPr lang="en-US" altLang="ko-KR" sz="11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</a:p>
          <a:p>
            <a:pPr marL="342900" indent="-342900">
              <a:buAutoNum type="arabicPeriod"/>
            </a:pPr>
            <a:r>
              <a:rPr lang="en-US" altLang="ko-KR" sz="1100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Foundation Database: </a:t>
            </a:r>
            <a:r>
              <a:rPr lang="ko-KR" altLang="en-US" sz="1100" dirty="0" err="1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아티클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단위 검색 환경을 위한 가장 기본 색인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대부분의 출판사 저널 색인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AutoNum type="arabicPeriod"/>
            </a:pPr>
            <a:r>
              <a:rPr lang="en-US" altLang="ko-KR" sz="1100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EBSCOhost Database &amp; eBook: 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EBSCO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구독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</a:t>
            </a:r>
            <a:endParaRPr lang="en-US" altLang="ko-KR" sz="11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AutoNum type="arabicPeriod"/>
            </a:pPr>
            <a:r>
              <a:rPr lang="en-US" altLang="ko-KR" sz="1100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Other Partner Databases: </a:t>
            </a:r>
            <a:r>
              <a:rPr lang="en-US" altLang="ko-KR" sz="1100" dirty="0" err="1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ScienceDirect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Emerald, </a:t>
            </a:r>
            <a:r>
              <a:rPr lang="en-US" altLang="ko-KR" sz="1100" dirty="0" err="1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MathScinet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OECD, JSTOR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단위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색인을 제공하는 출판사 및 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Open Access DB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도서관 최적의 검색 환경을 위한 </a:t>
            </a:r>
            <a:r>
              <a:rPr lang="en-US" altLang="ko-KR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r>
              <a:rPr lang="ko-KR" altLang="en-US" sz="11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618265" y="3303320"/>
            <a:ext cx="5599390" cy="3180606"/>
            <a:chOff x="618265" y="3303321"/>
            <a:chExt cx="5599390" cy="3180606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65" y="3303321"/>
              <a:ext cx="5599390" cy="318060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9" name="사각형: 둥근 모서리 18"/>
            <p:cNvSpPr/>
            <p:nvPr/>
          </p:nvSpPr>
          <p:spPr>
            <a:xfrm>
              <a:off x="852056" y="3844636"/>
              <a:ext cx="3237748" cy="2639291"/>
            </a:xfrm>
            <a:prstGeom prst="roundRect">
              <a:avLst>
                <a:gd name="adj" fmla="val 4435"/>
              </a:avLst>
            </a:prstGeom>
            <a:noFill/>
            <a:ln w="381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79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31" y="1357113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Holdings Management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265" y="1726445"/>
            <a:ext cx="8203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구독 자원 설문지를 기본으로 도서관의 구독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 셋업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 된 자원은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Publication Finder(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출판물 단위 검색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출판물 단위 링크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Full Text Finder(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리졸버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dirty="0" err="1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아티클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단위 링크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구독 자원으로 표시 및 링크 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67" y="2403552"/>
            <a:ext cx="8015942" cy="403426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3" name="모서리가 둥근 직사각형 20"/>
          <p:cNvSpPr/>
          <p:nvPr/>
        </p:nvSpPr>
        <p:spPr>
          <a:xfrm>
            <a:off x="612995" y="3200535"/>
            <a:ext cx="2388429" cy="31095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설명선 2 22"/>
          <p:cNvSpPr/>
          <p:nvPr/>
        </p:nvSpPr>
        <p:spPr>
          <a:xfrm>
            <a:off x="4416117" y="2403551"/>
            <a:ext cx="4405766" cy="406501"/>
          </a:xfrm>
          <a:prstGeom prst="borderCallout2">
            <a:avLst>
              <a:gd name="adj1" fmla="val 82897"/>
              <a:gd name="adj2" fmla="val -270"/>
              <a:gd name="adj3" fmla="val 84327"/>
              <a:gd name="adj4" fmla="val -27072"/>
              <a:gd name="adj5" fmla="val 197326"/>
              <a:gd name="adj6" fmla="val -33276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Vendor (Publisher), Packages, Titles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단위로 검색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선택해 </a:t>
            </a:r>
            <a:r>
              <a:rPr lang="ko-KR" altLang="en-US" sz="11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모서리가 둥근 직사각형 17"/>
          <p:cNvSpPr/>
          <p:nvPr/>
        </p:nvSpPr>
        <p:spPr>
          <a:xfrm>
            <a:off x="4072939" y="4237311"/>
            <a:ext cx="2592897" cy="68829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설명선 2 21"/>
          <p:cNvSpPr/>
          <p:nvPr/>
        </p:nvSpPr>
        <p:spPr>
          <a:xfrm>
            <a:off x="5001566" y="5315436"/>
            <a:ext cx="3944314" cy="1122382"/>
          </a:xfrm>
          <a:prstGeom prst="borderCallout2">
            <a:avLst>
              <a:gd name="adj1" fmla="val -62"/>
              <a:gd name="adj2" fmla="val 50954"/>
              <a:gd name="adj3" fmla="val -34120"/>
              <a:gd name="adj4" fmla="val 50867"/>
              <a:gd name="adj5" fmla="val -52869"/>
              <a:gd name="adj6" fmla="val 4193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</a:t>
            </a:r>
            <a:r>
              <a:rPr lang="en-US" altLang="ko-KR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HLM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r>
              <a:rPr lang="ko-KR" altLang="en-US" sz="1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되어 있는 전체 패키지 확인 가능</a:t>
            </a:r>
            <a:endParaRPr lang="en-US" altLang="ko-KR" sz="12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Managed : EBSCO Knowledge Base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공통으로 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되는 컨소시엄 패키지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 Custom: </a:t>
            </a:r>
            <a:r>
              <a:rPr lang="ko-KR" altLang="en-US" sz="12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 고유의 자원</a:t>
            </a:r>
            <a:endParaRPr lang="en-US" altLang="ko-KR" sz="12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5" y="1567204"/>
            <a:ext cx="7687157" cy="490633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cxnSp>
        <p:nvCxnSpPr>
          <p:cNvPr id="14" name="Straight Connector 4"/>
          <p:cNvCxnSpPr/>
          <p:nvPr/>
        </p:nvCxnSpPr>
        <p:spPr>
          <a:xfrm>
            <a:off x="2971800" y="3640981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2971800" y="4147414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"/>
          <p:cNvCxnSpPr/>
          <p:nvPr/>
        </p:nvCxnSpPr>
        <p:spPr>
          <a:xfrm>
            <a:off x="2971800" y="4611657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2971800" y="5118090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2971800" y="5596396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684" y="1290206"/>
            <a:ext cx="2528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홍익대학교 셋업 패키지 리스트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55" y="3893828"/>
            <a:ext cx="1964352" cy="745957"/>
          </a:xfrm>
          <a:prstGeom prst="rect">
            <a:avLst/>
          </a:prstGeom>
          <a:ln w="28575">
            <a:solidFill>
              <a:srgbClr val="00B050"/>
            </a:solidFill>
            <a:prstDash val="sysDot"/>
          </a:ln>
        </p:spPr>
      </p:pic>
      <p:sp>
        <p:nvSpPr>
          <p:cNvPr id="23" name="설명선 2 22"/>
          <p:cNvSpPr/>
          <p:nvPr/>
        </p:nvSpPr>
        <p:spPr>
          <a:xfrm>
            <a:off x="5542685" y="2196861"/>
            <a:ext cx="3507322" cy="819828"/>
          </a:xfrm>
          <a:prstGeom prst="borderCallout2">
            <a:avLst>
              <a:gd name="adj1" fmla="val 101628"/>
              <a:gd name="adj2" fmla="val 81115"/>
              <a:gd name="adj3" fmla="val 161398"/>
              <a:gd name="adj4" fmla="val 81122"/>
              <a:gd name="adj5" fmla="val 235918"/>
              <a:gd name="adj6" fmla="val 3961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간단히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‘Select Entire Package’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선택해 </a:t>
            </a:r>
            <a:r>
              <a:rPr lang="ko-KR" altLang="en-US" sz="11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선택된 패키지에서 특정 타이틀 삭제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및 커버리지 수정 가능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0" y="1493134"/>
            <a:ext cx="3771897" cy="28227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832" y="2924444"/>
            <a:ext cx="6560918" cy="3708003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cxnSp>
        <p:nvCxnSpPr>
          <p:cNvPr id="14" name="Straight Connector 4"/>
          <p:cNvCxnSpPr/>
          <p:nvPr/>
        </p:nvCxnSpPr>
        <p:spPr>
          <a:xfrm>
            <a:off x="2971800" y="3724109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2971800" y="4230542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"/>
          <p:cNvCxnSpPr/>
          <p:nvPr/>
        </p:nvCxnSpPr>
        <p:spPr>
          <a:xfrm>
            <a:off x="2971800" y="4694785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"/>
          <p:cNvCxnSpPr/>
          <p:nvPr/>
        </p:nvCxnSpPr>
        <p:spPr>
          <a:xfrm>
            <a:off x="2971800" y="5201218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/>
          <p:cNvCxnSpPr/>
          <p:nvPr/>
        </p:nvCxnSpPr>
        <p:spPr>
          <a:xfrm>
            <a:off x="2971800" y="5679524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1920" y="1250183"/>
            <a:ext cx="5807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Custom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Package (ex: </a:t>
            </a:r>
            <a:r>
              <a:rPr lang="en-US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ScienceDirect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Springer, ECC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기관 고유 자원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업로드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28622" y="1199808"/>
            <a:ext cx="1358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업로드 파일 포맷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으로 구부러진 화살표 12"/>
          <p:cNvSpPr/>
          <p:nvPr/>
        </p:nvSpPr>
        <p:spPr>
          <a:xfrm rot="18302201">
            <a:off x="754668" y="3991678"/>
            <a:ext cx="1093112" cy="3074037"/>
          </a:xfrm>
          <a:prstGeom prst="curvedRightArrow">
            <a:avLst>
              <a:gd name="adj1" fmla="val 17750"/>
              <a:gd name="adj2" fmla="val 5000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766097" y="5672245"/>
            <a:ext cx="5012090" cy="682294"/>
          </a:xfrm>
          <a:prstGeom prst="roundRect">
            <a:avLst>
              <a:gd name="adj" fmla="val 8185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설명선 2 22"/>
          <p:cNvSpPr/>
          <p:nvPr/>
        </p:nvSpPr>
        <p:spPr>
          <a:xfrm>
            <a:off x="6532469" y="4170945"/>
            <a:ext cx="2518128" cy="572583"/>
          </a:xfrm>
          <a:prstGeom prst="borderCallout2">
            <a:avLst>
              <a:gd name="adj1" fmla="val 48754"/>
              <a:gd name="adj2" fmla="val -589"/>
              <a:gd name="adj3" fmla="val 49199"/>
              <a:gd name="adj4" fmla="val -61236"/>
              <a:gd name="adj5" fmla="val 260266"/>
              <a:gd name="adj6" fmla="val -88436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업로드가 완료되면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리스팅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된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패키지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 가능 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402" y="1461626"/>
            <a:ext cx="2853176" cy="140936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871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1" y="1639042"/>
            <a:ext cx="5471917" cy="2226319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587" y="1381218"/>
            <a:ext cx="2618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&lt;HLM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셋업 된 자원에 대한 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note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오른쪽으로 구부러진 화살표 12"/>
          <p:cNvSpPr/>
          <p:nvPr/>
        </p:nvSpPr>
        <p:spPr>
          <a:xfrm rot="19034068">
            <a:off x="1022108" y="3559291"/>
            <a:ext cx="1583582" cy="3828240"/>
          </a:xfrm>
          <a:prstGeom prst="curvedRightArrow">
            <a:avLst>
              <a:gd name="adj1" fmla="val 12044"/>
              <a:gd name="adj2" fmla="val 29231"/>
              <a:gd name="adj3" fmla="val 1879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1119997" y="3299688"/>
            <a:ext cx="4474141" cy="267752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29100" y="3567440"/>
            <a:ext cx="2390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&lt;ex: IEEE(</a:t>
            </a: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서울캠퍼스 만 이용 가능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)&gt;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810" y="3773974"/>
            <a:ext cx="5076749" cy="27640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448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22" y="1597115"/>
            <a:ext cx="5913885" cy="3684763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731" y="1341412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&lt;Publication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Finder: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출판물 단위 검색 플랫폼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오른쪽으로 구부러진 화살표 12"/>
          <p:cNvSpPr/>
          <p:nvPr/>
        </p:nvSpPr>
        <p:spPr>
          <a:xfrm rot="19182155">
            <a:off x="1338493" y="2310555"/>
            <a:ext cx="1394709" cy="3164189"/>
          </a:xfrm>
          <a:prstGeom prst="curvedRightArrow">
            <a:avLst>
              <a:gd name="adj1" fmla="val 15882"/>
              <a:gd name="adj2" fmla="val 43432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85361" y="1613499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&lt;HLM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756" y="3710934"/>
            <a:ext cx="5476096" cy="284383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8" name="설명선 2 22"/>
          <p:cNvSpPr/>
          <p:nvPr/>
        </p:nvSpPr>
        <p:spPr>
          <a:xfrm>
            <a:off x="5994154" y="2972463"/>
            <a:ext cx="2876400" cy="600680"/>
          </a:xfrm>
          <a:prstGeom prst="borderCallout2">
            <a:avLst>
              <a:gd name="adj1" fmla="val 101312"/>
              <a:gd name="adj2" fmla="val 44917"/>
              <a:gd name="adj3" fmla="val 140165"/>
              <a:gd name="adj4" fmla="val 17277"/>
              <a:gd name="adj5" fmla="val 191581"/>
              <a:gd name="adj6" fmla="val 747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HLM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셋업 된 자원에 대해 아래와 같이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Publication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Finder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검색 결과 표시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설명선 2 22"/>
          <p:cNvSpPr/>
          <p:nvPr/>
        </p:nvSpPr>
        <p:spPr>
          <a:xfrm>
            <a:off x="514356" y="5825453"/>
            <a:ext cx="2876400" cy="600680"/>
          </a:xfrm>
          <a:prstGeom prst="borderCallout2">
            <a:avLst>
              <a:gd name="adj1" fmla="val 52800"/>
              <a:gd name="adj2" fmla="val 100462"/>
              <a:gd name="adj3" fmla="val 51505"/>
              <a:gd name="adj4" fmla="val 112646"/>
              <a:gd name="adj5" fmla="val -51560"/>
              <a:gd name="adj6" fmla="val 13221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캠퍼스별 구분이 필요한 경우 가능한 자원에 대한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‘note’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모서리가 둥근 직사각형 20"/>
          <p:cNvSpPr/>
          <p:nvPr/>
        </p:nvSpPr>
        <p:spPr>
          <a:xfrm>
            <a:off x="3465478" y="4120896"/>
            <a:ext cx="4434938" cy="2433874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485" y="1878660"/>
            <a:ext cx="4889093" cy="1024907"/>
          </a:xfrm>
          <a:prstGeom prst="rect">
            <a:avLst/>
          </a:prstGeom>
          <a:ln w="28575">
            <a:solidFill>
              <a:srgbClr val="00B050"/>
            </a:solidFill>
            <a:prstDash val="sysDot"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DB0369-7F7A-4494-8AAB-2718C65E6B4B}"/>
              </a:ext>
            </a:extLst>
          </p:cNvPr>
          <p:cNvSpPr/>
          <p:nvPr/>
        </p:nvSpPr>
        <p:spPr>
          <a:xfrm>
            <a:off x="514356" y="1878660"/>
            <a:ext cx="752469" cy="559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674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0" y="1587633"/>
            <a:ext cx="6360332" cy="3657064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731" y="1341412"/>
            <a:ext cx="5718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&lt;Links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FTF(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링크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리졸버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표시되는 화면 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브랜딩 셋업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링크 레이블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순서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아이콘 등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20"/>
          <p:cNvSpPr/>
          <p:nvPr/>
        </p:nvSpPr>
        <p:spPr>
          <a:xfrm>
            <a:off x="426730" y="3389152"/>
            <a:ext cx="3004367" cy="1855545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설명선 2 22"/>
          <p:cNvSpPr/>
          <p:nvPr/>
        </p:nvSpPr>
        <p:spPr>
          <a:xfrm>
            <a:off x="4735588" y="1922581"/>
            <a:ext cx="2854898" cy="359226"/>
          </a:xfrm>
          <a:prstGeom prst="borderCallout2">
            <a:avLst>
              <a:gd name="adj1" fmla="val 48754"/>
              <a:gd name="adj2" fmla="val -589"/>
              <a:gd name="adj3" fmla="val 49199"/>
              <a:gd name="adj4" fmla="val -61236"/>
              <a:gd name="adj5" fmla="val 405054"/>
              <a:gd name="adj6" fmla="val -90199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HLM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셋업 된 자원들은 링크 자동 생성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9442" y="2328556"/>
            <a:ext cx="20874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&lt;Full Text Finder: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링크 리졸버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오른쪽으로 구부러진 화살표 12"/>
          <p:cNvSpPr/>
          <p:nvPr/>
        </p:nvSpPr>
        <p:spPr>
          <a:xfrm rot="18081479">
            <a:off x="3614143" y="5030135"/>
            <a:ext cx="845297" cy="2128220"/>
          </a:xfrm>
          <a:prstGeom prst="curvedRightArrow">
            <a:avLst>
              <a:gd name="adj1" fmla="val 17750"/>
              <a:gd name="adj2" fmla="val 5000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161" y="2540910"/>
            <a:ext cx="3862417" cy="401038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D229904-BDB9-4470-8F47-7CDA9EBF3374}"/>
              </a:ext>
            </a:extLst>
          </p:cNvPr>
          <p:cNvSpPr/>
          <p:nvPr/>
        </p:nvSpPr>
        <p:spPr>
          <a:xfrm>
            <a:off x="5069161" y="2886075"/>
            <a:ext cx="883964" cy="421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53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10" y="2266440"/>
            <a:ext cx="7578221" cy="4311747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31" y="1357113"/>
            <a:ext cx="874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 Link &amp; Local Collection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265" y="1726445"/>
            <a:ext cx="82036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 link: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Full Text Finder(FTF: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링크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리졸버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통하지 않고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바로 원문의 상세 페이지로 링크해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이용자의 편의를 높이는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direct link /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원문 뿐만이 아닌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참고 정보원으로의 링크 가능 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10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20"/>
          <p:cNvSpPr/>
          <p:nvPr/>
        </p:nvSpPr>
        <p:spPr>
          <a:xfrm>
            <a:off x="2467268" y="4648329"/>
            <a:ext cx="3203655" cy="284916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설명선 2 22"/>
          <p:cNvSpPr/>
          <p:nvPr/>
        </p:nvSpPr>
        <p:spPr>
          <a:xfrm>
            <a:off x="5794921" y="2912616"/>
            <a:ext cx="3150959" cy="1165751"/>
          </a:xfrm>
          <a:prstGeom prst="borderCallout2">
            <a:avLst>
              <a:gd name="adj1" fmla="val 101312"/>
              <a:gd name="adj2" fmla="val 44917"/>
              <a:gd name="adj3" fmla="val 112665"/>
              <a:gd name="adj4" fmla="val -6527"/>
              <a:gd name="adj5" fmla="val 147195"/>
              <a:gd name="adj6" fmla="val -1576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검색결과 화면에서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EBSCOhost DB, JSTOR, UCP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원문 이용 가능한 모든 자원 표시 및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direct link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원문 뿐만이 아닌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WOS, Scopus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등의 참고정보원에 대한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link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셋업 가능 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20"/>
          <p:cNvSpPr/>
          <p:nvPr/>
        </p:nvSpPr>
        <p:spPr>
          <a:xfrm>
            <a:off x="2434964" y="6211840"/>
            <a:ext cx="5155521" cy="284916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F5E30E5-5F60-44D2-8FDC-841BF1AC969C}"/>
              </a:ext>
            </a:extLst>
          </p:cNvPr>
          <p:cNvSpPr/>
          <p:nvPr/>
        </p:nvSpPr>
        <p:spPr>
          <a:xfrm>
            <a:off x="682810" y="2266440"/>
            <a:ext cx="869765" cy="55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20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35" y="4290843"/>
            <a:ext cx="2850130" cy="1744197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251472" y="934550"/>
            <a:ext cx="8680106" cy="5273210"/>
          </a:xfrm>
          <a:prstGeom prst="roundRect">
            <a:avLst/>
          </a:prstGeom>
          <a:solidFill>
            <a:schemeClr val="bg1">
              <a:lumMod val="95000"/>
              <a:alpha val="5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41210"/>
            <a:ext cx="65191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 Adoption : </a:t>
            </a:r>
            <a:r>
              <a:rPr lang="en-US" altLang="ko-KR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 </a:t>
            </a:r>
            <a:endParaRPr lang="ko-KR" alt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199" y="2031960"/>
            <a:ext cx="8501743" cy="794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2011.9 –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 고객으로 고려대학교 도서관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8080" y="2886408"/>
            <a:ext cx="8501743" cy="11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2013.1 –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삼성경제연구소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계명대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숙명여대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API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 번째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그룹으로 도입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8081" y="3904472"/>
            <a:ext cx="8501743" cy="75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2015.2 –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 돌파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68081" y="4519430"/>
            <a:ext cx="8501743" cy="65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2021.11 –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 기관에서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 중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3249086" y="1150947"/>
            <a:ext cx="2582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September, 2011</a:t>
            </a:r>
          </a:p>
          <a:p>
            <a:pPr algn="ctr"/>
            <a:r>
              <a:rPr lang="en-US" sz="14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↓</a:t>
            </a:r>
          </a:p>
          <a:p>
            <a:pPr algn="ctr"/>
            <a:r>
              <a:rPr lang="en-US" sz="14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November, 2021</a:t>
            </a:r>
          </a:p>
        </p:txBody>
      </p:sp>
    </p:spTree>
    <p:extLst>
      <p:ext uri="{BB962C8B-B14F-4D97-AF65-F5344CB8AC3E}">
        <p14:creationId xmlns:p14="http://schemas.microsoft.com/office/powerpoint/2010/main" val="6381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31" y="1357113"/>
            <a:ext cx="874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 Link &amp; Local Collection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6" y="2119547"/>
            <a:ext cx="7296346" cy="434395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모서리가 둥근 직사각형 20"/>
          <p:cNvSpPr/>
          <p:nvPr/>
        </p:nvSpPr>
        <p:spPr>
          <a:xfrm>
            <a:off x="1363248" y="3422708"/>
            <a:ext cx="2378242" cy="1098958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20"/>
          <p:cNvSpPr/>
          <p:nvPr/>
        </p:nvSpPr>
        <p:spPr>
          <a:xfrm>
            <a:off x="1363248" y="5824827"/>
            <a:ext cx="2378242" cy="638678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오른쪽 대괄호 3"/>
          <p:cNvSpPr/>
          <p:nvPr/>
        </p:nvSpPr>
        <p:spPr>
          <a:xfrm>
            <a:off x="3741490" y="3878727"/>
            <a:ext cx="880844" cy="2262013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설명선 2 22"/>
          <p:cNvSpPr/>
          <p:nvPr/>
        </p:nvSpPr>
        <p:spPr>
          <a:xfrm>
            <a:off x="5586642" y="2508308"/>
            <a:ext cx="3210712" cy="1200715"/>
          </a:xfrm>
          <a:prstGeom prst="borderCallout2">
            <a:avLst>
              <a:gd name="adj1" fmla="val 101312"/>
              <a:gd name="adj2" fmla="val 44917"/>
              <a:gd name="adj3" fmla="val 132350"/>
              <a:gd name="adj4" fmla="val -2766"/>
              <a:gd name="adj5" fmla="val 199363"/>
              <a:gd name="adj6" fmla="val -3022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기관에 공통으로 적용 가능한 패키지의 경우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패키지만 선택해 적용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왼쪽 상단의 </a:t>
            </a:r>
            <a:r>
              <a:rPr lang="en-US" altLang="ko-KR" sz="11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‘Add New </a:t>
            </a:r>
            <a:r>
              <a:rPr lang="en-US" altLang="ko-KR" sz="11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CustomLinks</a:t>
            </a:r>
            <a:r>
              <a:rPr lang="en-US" altLang="ko-KR" sz="11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 link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표시 순서는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‘order’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변경 가능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직사각형 20"/>
          <p:cNvSpPr/>
          <p:nvPr/>
        </p:nvSpPr>
        <p:spPr>
          <a:xfrm>
            <a:off x="1363248" y="4564073"/>
            <a:ext cx="2378242" cy="1199163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설명선 2 22"/>
          <p:cNvSpPr/>
          <p:nvPr/>
        </p:nvSpPr>
        <p:spPr>
          <a:xfrm>
            <a:off x="5720866" y="4939948"/>
            <a:ext cx="3210712" cy="884879"/>
          </a:xfrm>
          <a:prstGeom prst="borderCallout2">
            <a:avLst>
              <a:gd name="adj1" fmla="val 52699"/>
              <a:gd name="adj2" fmla="val 238"/>
              <a:gd name="adj3" fmla="val 51860"/>
              <a:gd name="adj4" fmla="val -30723"/>
              <a:gd name="adj5" fmla="val 11099"/>
              <a:gd name="adj6" fmla="val -61839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 고유 자원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(custom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패키지 선별 구독 등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타이틀을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local collection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1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업로딩하여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셋업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모서리가 둥근 직사각형 20"/>
          <p:cNvSpPr/>
          <p:nvPr/>
        </p:nvSpPr>
        <p:spPr>
          <a:xfrm>
            <a:off x="514356" y="2281343"/>
            <a:ext cx="953717" cy="226965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7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31" y="1357113"/>
            <a:ext cx="874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EDS(Publication Finder &amp; Full Text Finder) </a:t>
            </a:r>
            <a:r>
              <a:rPr lang="ko-KR" altLang="en-US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</a:t>
            </a:r>
            <a:r>
              <a:rPr lang="en-US" altLang="ko-KR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 Link &amp; Local Collection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1" y="2090271"/>
            <a:ext cx="6143472" cy="277943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58917" y="1844050"/>
            <a:ext cx="3847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&lt;Local Collection: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기관의 고유 자원 패키지 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타이틀 리스트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481" y="2498628"/>
            <a:ext cx="3254070" cy="389866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1" name="모서리가 둥근 직사각형 20"/>
          <p:cNvSpPr/>
          <p:nvPr/>
        </p:nvSpPr>
        <p:spPr>
          <a:xfrm>
            <a:off x="514356" y="4613945"/>
            <a:ext cx="4342870" cy="184558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0"/>
          <p:cNvSpPr/>
          <p:nvPr/>
        </p:nvSpPr>
        <p:spPr>
          <a:xfrm>
            <a:off x="5918264" y="6254675"/>
            <a:ext cx="2848231" cy="159391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대괄호 25"/>
          <p:cNvSpPr/>
          <p:nvPr/>
        </p:nvSpPr>
        <p:spPr>
          <a:xfrm rot="7321536">
            <a:off x="4491854" y="4164626"/>
            <a:ext cx="194994" cy="3051028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설명선 2 22"/>
          <p:cNvSpPr/>
          <p:nvPr/>
        </p:nvSpPr>
        <p:spPr>
          <a:xfrm>
            <a:off x="426731" y="5331272"/>
            <a:ext cx="2969781" cy="1003098"/>
          </a:xfrm>
          <a:prstGeom prst="borderCallout2">
            <a:avLst>
              <a:gd name="adj1" fmla="val 53104"/>
              <a:gd name="adj2" fmla="val 99525"/>
              <a:gd name="adj3" fmla="val 53263"/>
              <a:gd name="adj4" fmla="val 112376"/>
              <a:gd name="adj5" fmla="val 18408"/>
              <a:gd name="adj6" fmla="val 125239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패키지에 대한 링크 생성 후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Local Collection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1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업로딩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된 타이틀 리스트 연동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8017" y="1948170"/>
            <a:ext cx="217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추후 </a:t>
            </a:r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HLM 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셋업만으로 </a:t>
            </a:r>
            <a:r>
              <a:rPr lang="en-US" altLang="ko-KR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 Link </a:t>
            </a:r>
            <a:r>
              <a:rPr lang="ko-KR" altLang="en-US"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동시 적용 예정</a:t>
            </a:r>
          </a:p>
        </p:txBody>
      </p:sp>
    </p:spTree>
    <p:extLst>
      <p:ext uri="{BB962C8B-B14F-4D97-AF65-F5344CB8AC3E}">
        <p14:creationId xmlns:p14="http://schemas.microsoft.com/office/powerpoint/2010/main" val="25133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65639"/>
            <a:chOff x="251472" y="194076"/>
            <a:chExt cx="8694408" cy="5656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525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Service Support: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구독 자원 관리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개체 틀 5"/>
          <p:cNvSpPr txBox="1">
            <a:spLocks/>
          </p:cNvSpPr>
          <p:nvPr/>
        </p:nvSpPr>
        <p:spPr>
          <a:xfrm>
            <a:off x="251472" y="817118"/>
            <a:ext cx="8680106" cy="591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관리자 계정의 </a:t>
            </a:r>
            <a:r>
              <a:rPr lang="en-US" altLang="ko-KR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Holdings &amp; Link Management(HLM)</a:t>
            </a:r>
            <a:r>
              <a:rPr lang="ko-KR" altLang="en-US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편리한 구독 자원 관리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7" y="1588688"/>
            <a:ext cx="6878419" cy="488323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51472" y="1342467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&lt;Holdings </a:t>
            </a:r>
            <a:r>
              <a:rPr lang="ko-KR" altLang="en-US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</a:t>
            </a:r>
            <a:r>
              <a:rPr lang="en-US" altLang="ko-KR" sz="1000" b="1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0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81" y="2955156"/>
            <a:ext cx="7840797" cy="3237299"/>
          </a:xfrm>
          <a:prstGeom prst="rect">
            <a:avLst/>
          </a:prstGeom>
          <a:ln w="28575">
            <a:solidFill>
              <a:srgbClr val="00B050"/>
            </a:solidFill>
            <a:prstDash val="sysDot"/>
          </a:ln>
        </p:spPr>
      </p:pic>
      <p:sp>
        <p:nvSpPr>
          <p:cNvPr id="22" name="모서리가 둥근 직사각형 20"/>
          <p:cNvSpPr/>
          <p:nvPr/>
        </p:nvSpPr>
        <p:spPr>
          <a:xfrm>
            <a:off x="1247501" y="3250212"/>
            <a:ext cx="2757340" cy="2849646"/>
          </a:xfrm>
          <a:prstGeom prst="roundRect">
            <a:avLst>
              <a:gd name="adj" fmla="val 3631"/>
            </a:avLst>
          </a:prstGeom>
          <a:solidFill>
            <a:schemeClr val="accent3">
              <a:lumMod val="20000"/>
              <a:lumOff val="80000"/>
              <a:alpha val="10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설명선 2 22"/>
          <p:cNvSpPr/>
          <p:nvPr/>
        </p:nvSpPr>
        <p:spPr>
          <a:xfrm>
            <a:off x="5441721" y="3027208"/>
            <a:ext cx="3274016" cy="1003098"/>
          </a:xfrm>
          <a:prstGeom prst="borderCallout2">
            <a:avLst>
              <a:gd name="adj1" fmla="val 99260"/>
              <a:gd name="adj2" fmla="val 40673"/>
              <a:gd name="adj3" fmla="val 212500"/>
              <a:gd name="adj4" fmla="val 14159"/>
              <a:gd name="adj5" fmla="val 212262"/>
              <a:gd name="adj6" fmla="val -4352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셋업 되어 있는 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holding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r>
              <a:rPr lang="en-US" altLang="ko-KR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</a:t>
            </a:r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1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또는 컨텐츠</a:t>
            </a: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유형</a:t>
            </a: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패키지 명</a:t>
            </a: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자원 유형에 따라 다양한 조건으로 다운로드 가능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75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01980" y="563876"/>
            <a:ext cx="7940040" cy="1706883"/>
          </a:xfrm>
          <a:prstGeom prst="rect">
            <a:avLst/>
          </a:prstGeom>
          <a:solidFill>
            <a:srgbClr val="D0CE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</a:t>
            </a:r>
          </a:p>
          <a:p>
            <a:pPr algn="ctr"/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 flipV="1">
            <a:off x="1264920" y="1767837"/>
            <a:ext cx="661416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01980" y="2865120"/>
            <a:ext cx="7940040" cy="3261360"/>
          </a:xfrm>
          <a:prstGeom prst="roundRect">
            <a:avLst/>
          </a:prstGeom>
          <a:solidFill>
            <a:srgbClr val="F2F2F2">
              <a:alpha val="45098"/>
            </a:srgbClr>
          </a:solidFill>
          <a:ln w="571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</a:p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Conclusion</a:t>
            </a:r>
            <a:endParaRPr lang="ko-KR" altLang="en-US" sz="5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98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68642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Conclusion</a:t>
            </a:r>
            <a:endParaRPr lang="ko-KR" altLang="en-US" sz="16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2508688833"/>
              </p:ext>
            </p:extLst>
          </p:nvPr>
        </p:nvGraphicFramePr>
        <p:xfrm>
          <a:off x="0" y="1338743"/>
          <a:ext cx="9144000" cy="42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텍스트 개체 틀 5"/>
          <p:cNvSpPr txBox="1">
            <a:spLocks/>
          </p:cNvSpPr>
          <p:nvPr/>
        </p:nvSpPr>
        <p:spPr>
          <a:xfrm>
            <a:off x="251472" y="817119"/>
            <a:ext cx="8680106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가장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많은 도서관이 선택하고 이용하는 이유가 있습니다 </a:t>
            </a:r>
            <a:r>
              <a:rPr lang="en-US" altLang="ko-K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!!!</a:t>
            </a:r>
            <a:endParaRPr lang="ko-KR" alt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9" y="571461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이용자와 도서관의 요구를 가장 잘 이해하고 구현하는 </a:t>
            </a:r>
            <a:r>
              <a:rPr lang="en-US" altLang="ko-KR" b="1" dirty="0">
                <a:solidFill>
                  <a:srgbClr val="3399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Discovery, </a:t>
            </a:r>
          </a:p>
          <a:p>
            <a:pPr algn="ctr"/>
            <a:r>
              <a:rPr lang="en-US" sz="3200" b="1" dirty="0">
                <a:solidFill>
                  <a:srgbClr val="6980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BSCO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3200" b="1" dirty="0">
                <a:solidFill>
                  <a:srgbClr val="5A6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iscovery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ervice</a:t>
            </a:r>
          </a:p>
        </p:txBody>
      </p:sp>
    </p:spTree>
    <p:extLst>
      <p:ext uri="{BB962C8B-B14F-4D97-AF65-F5344CB8AC3E}">
        <p14:creationId xmlns:p14="http://schemas.microsoft.com/office/powerpoint/2010/main" val="22987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1" y="2793619"/>
            <a:ext cx="9001258" cy="1323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2700" y="3062501"/>
            <a:ext cx="9144000" cy="647428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THANK YOU!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209800" y="355600"/>
            <a:ext cx="4749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961" y="1150036"/>
            <a:ext cx="3468678" cy="11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71690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 Customer :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텍스트 개체 틀 5"/>
          <p:cNvSpPr txBox="1">
            <a:spLocks/>
          </p:cNvSpPr>
          <p:nvPr/>
        </p:nvSpPr>
        <p:spPr>
          <a:xfrm>
            <a:off x="213921" y="1068196"/>
            <a:ext cx="8680106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월 현재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여개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도서관에서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이용 중 </a:t>
            </a:r>
            <a:endParaRPr lang="ko-KR" altLang="en-US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68" y="1779301"/>
            <a:ext cx="8783812" cy="376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9932" y="5870431"/>
            <a:ext cx="223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 many more….</a:t>
            </a:r>
            <a:endParaRPr lang="ko-KR" altLang="en-US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4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472" y="194076"/>
            <a:ext cx="8694408" cy="552939"/>
            <a:chOff x="251472" y="194076"/>
            <a:chExt cx="8694408" cy="552939"/>
          </a:xfrm>
        </p:grpSpPr>
        <p:sp>
          <p:nvSpPr>
            <p:cNvPr id="8" name="직사각형 7"/>
            <p:cNvSpPr/>
            <p:nvPr/>
          </p:nvSpPr>
          <p:spPr>
            <a:xfrm>
              <a:off x="6969442" y="739815"/>
              <a:ext cx="1976438" cy="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51472" y="194076"/>
              <a:ext cx="8680106" cy="549121"/>
              <a:chOff x="251472" y="208610"/>
              <a:chExt cx="8680106" cy="549121"/>
            </a:xfrm>
          </p:grpSpPr>
          <p:pic>
            <p:nvPicPr>
              <p:cNvPr id="2050" name="Picture 2" descr="C:\Users\Sungkon\Desktop\중대 EDS PT\이미지\logo_Discovery_new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485" y="216004"/>
                <a:ext cx="1341093" cy="511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대각선 방향의 모서리가 잘린 사각형 4"/>
              <p:cNvSpPr/>
              <p:nvPr/>
            </p:nvSpPr>
            <p:spPr>
              <a:xfrm>
                <a:off x="426731" y="208610"/>
                <a:ext cx="7125653" cy="549121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95000"/>
                  <a:alpha val="9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51472" y="218037"/>
                <a:ext cx="525768" cy="534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77239" y="271690"/>
            <a:ext cx="651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 Customer :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Korea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텍스트 개체 틀 5"/>
          <p:cNvSpPr txBox="1">
            <a:spLocks/>
          </p:cNvSpPr>
          <p:nvPr/>
        </p:nvSpPr>
        <p:spPr>
          <a:xfrm>
            <a:off x="213921" y="1068196"/>
            <a:ext cx="8680106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월 현재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여개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도서관에서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이용 중 </a:t>
            </a:r>
            <a:endParaRPr lang="ko-KR" altLang="en-US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68" y="1779301"/>
            <a:ext cx="8783812" cy="376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9932" y="5870431"/>
            <a:ext cx="223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 many more….</a:t>
            </a:r>
            <a:endParaRPr lang="ko-KR" altLang="en-US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2068" y="1561316"/>
            <a:ext cx="8951053" cy="4678447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039" y="3209936"/>
            <a:ext cx="3365530" cy="890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846455" y="2902159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ko-KR" altLang="en-US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현재</a:t>
            </a:r>
            <a:r>
              <a:rPr lang="en-US" altLang="ko-KR" sz="14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ko-KR" altLang="en-US" sz="14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2068" y="1561316"/>
            <a:ext cx="8951053" cy="4678447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6" name="직사각형 15"/>
          <p:cNvSpPr/>
          <p:nvPr/>
        </p:nvSpPr>
        <p:spPr>
          <a:xfrm>
            <a:off x="127639" y="1779301"/>
            <a:ext cx="8951053" cy="458043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7271" y="2269022"/>
            <a:ext cx="80117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/>
            <a:r>
              <a:rPr lang="en-US" altLang="ko-KR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API </a:t>
            </a:r>
            <a:r>
              <a:rPr lang="ko-KR" altLang="ko-KR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방식</a:t>
            </a:r>
            <a:r>
              <a:rPr lang="en-US" altLang="ko-KR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 홈페이지 화면에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EDS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데이터를 내려주는 방식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ko-KR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latinLnBrk="1">
              <a:buFont typeface="Wingdings" panose="05000000000000000000" pitchFamily="2" charset="2"/>
              <a:buChar char="u"/>
            </a:pPr>
            <a:r>
              <a:rPr lang="ko-KR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장점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 홈페이지 로그인 정보 그대로 이용 및 도서관 홈페이지와의 일체감</a:t>
            </a:r>
          </a:p>
          <a:p>
            <a:pPr marL="742950" lvl="1" indent="-285750" latinLnBrk="1">
              <a:buFont typeface="Wingdings" panose="05000000000000000000" pitchFamily="2" charset="2"/>
              <a:buChar char="u"/>
            </a:pPr>
            <a:r>
              <a:rPr lang="ko-KR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단점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추가되는 기능들이 바로 적용하기 어렵고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새롭게 개발이 필요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1" latinLnBrk="1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1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1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r>
              <a:rPr lang="en-US" altLang="ko-KR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EDS-UI: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EBSCOhost DB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같이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 홈페이지가 아닌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플랫폼이 별도의 창으로 오픈 되어 이용하는 방식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latinLnBrk="1"/>
            <a:endParaRPr lang="ko-KR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latinLnBrk="1">
              <a:buFont typeface="Wingdings" panose="05000000000000000000" pitchFamily="2" charset="2"/>
              <a:buChar char="u"/>
            </a:pPr>
            <a:r>
              <a:rPr lang="ko-KR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장점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EDS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다양한 기능들을 모두 이용 가능하고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추가되는 기능 들도 바로 적용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 latinLnBrk="1">
              <a:buFont typeface="Wingdings" panose="05000000000000000000" pitchFamily="2" charset="2"/>
              <a:buChar char="u"/>
            </a:pPr>
            <a:r>
              <a:rPr lang="ko-KR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단점</a:t>
            </a:r>
            <a:r>
              <a:rPr lang="en-US" altLang="ko-KR" sz="1400" b="1" dirty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별도의 창으로 오픈 되어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 홈페이지와의 일체감이 떨어지고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도서관 홈페이지 로그인 정보 활용 불가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1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1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1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endParaRPr lang="ko-KR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01980" y="563876"/>
            <a:ext cx="7940040" cy="1706883"/>
          </a:xfrm>
          <a:prstGeom prst="rect">
            <a:avLst/>
          </a:prstGeom>
          <a:solidFill>
            <a:srgbClr val="D0CEC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EBSCO Discovery Service</a:t>
            </a:r>
          </a:p>
          <a:p>
            <a:pPr algn="ctr"/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 flipV="1">
            <a:off x="1264920" y="1767837"/>
            <a:ext cx="661416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01980" y="2865120"/>
            <a:ext cx="7940040" cy="3261360"/>
          </a:xfrm>
          <a:prstGeom prst="roundRect">
            <a:avLst/>
          </a:prstGeom>
          <a:solidFill>
            <a:srgbClr val="F2F2F2">
              <a:alpha val="45098"/>
            </a:srgbClr>
          </a:solidFill>
          <a:ln w="571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Indexed Contents</a:t>
            </a:r>
          </a:p>
        </p:txBody>
      </p:sp>
    </p:spTree>
    <p:extLst>
      <p:ext uri="{BB962C8B-B14F-4D97-AF65-F5344CB8AC3E}">
        <p14:creationId xmlns:p14="http://schemas.microsoft.com/office/powerpoint/2010/main" val="15302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SCO 2015 Theme v2" id="{2975043A-C95F-4D9D-8966-BD2F9103FC35}" vid="{8770BF54-2C66-4252-A232-1576E93FC173}"/>
    </a:ext>
  </a:extLst>
</a:theme>
</file>

<file path=ppt/theme/theme2.xml><?xml version="1.0" encoding="utf-8"?>
<a:theme xmlns:a="http://schemas.openxmlformats.org/drawingml/2006/main" name="4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SCO 2015 Theme v2" id="{2975043A-C95F-4D9D-8966-BD2F9103FC35}" vid="{EEBD3A70-2615-428F-B793-0CDD8E83857E}"/>
    </a:ext>
  </a:extLst>
</a:theme>
</file>

<file path=ppt/theme/theme3.xml><?xml version="1.0" encoding="utf-8"?>
<a:theme xmlns:a="http://schemas.openxmlformats.org/drawingml/2006/main" name="5_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SCO 2015 Theme v2" id="{2975043A-C95F-4D9D-8966-BD2F9103FC35}" vid="{1BB4B730-A589-485B-81C1-21847367D965}"/>
    </a:ext>
  </a:extLst>
</a:theme>
</file>

<file path=ppt/theme/theme4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stUpdate xmlns="5f255bb2-3992-4ef0-aeca-1e379827fd79" xsi:nil="true"/>
    <Notes1 xmlns="5f255bb2-3992-4ef0-aeca-1e379827fd79" xsi:nil="true"/>
  </documentManagement>
</p:properties>
</file>

<file path=customXml/itemProps1.xml><?xml version="1.0" encoding="utf-8"?>
<ds:datastoreItem xmlns:ds="http://schemas.openxmlformats.org/officeDocument/2006/customXml" ds:itemID="{C266E938-76C4-40F0-831E-88DCF91288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5E5AF-94B4-4447-8FB8-FAFC0997B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A4BB3D9-287F-4C14-8D13-A2B1A5C25CE6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5f255bb2-3992-4ef0-aeca-1e379827fd79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EBSCO 2015 Theme v2</Template>
  <TotalTime>3253</TotalTime>
  <Words>4524</Words>
  <Application>Microsoft Office PowerPoint</Application>
  <PresentationFormat>화면 슬라이드 쇼(4:3)</PresentationFormat>
  <Paragraphs>672</Paragraphs>
  <Slides>65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65</vt:i4>
      </vt:variant>
    </vt:vector>
  </HeadingPairs>
  <TitlesOfParts>
    <vt:vector size="76" baseType="lpstr">
      <vt:lpstr>Modern H Medium</vt:lpstr>
      <vt:lpstr>나눔고딕</vt:lpstr>
      <vt:lpstr>맑은 고딕</vt:lpstr>
      <vt:lpstr>함초롬돋움</vt:lpstr>
      <vt:lpstr>Arial</vt:lpstr>
      <vt:lpstr>Calibri</vt:lpstr>
      <vt:lpstr>Wingdings</vt:lpstr>
      <vt:lpstr>2_EBSCO 2015</vt:lpstr>
      <vt:lpstr>4_EBSCO 2015</vt:lpstr>
      <vt:lpstr>5_EBSCO 2015</vt:lpstr>
      <vt:lpstr>EBSCO 2015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YOU!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Megan Hobart</dc:creator>
  <cp:lastModifiedBy>user</cp:lastModifiedBy>
  <cp:revision>1311</cp:revision>
  <cp:lastPrinted>2021-11-15T02:17:03Z</cp:lastPrinted>
  <dcterms:created xsi:type="dcterms:W3CDTF">2015-06-30T18:52:50Z</dcterms:created>
  <dcterms:modified xsi:type="dcterms:W3CDTF">2023-01-15T06:24:15Z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0x010100ED34B630FFA53245B411A657E2B120A6</vt:lpwstr>
  </property>
</Properties>
</file>